
<file path=[Content_Types].xml><?xml version="1.0" encoding="utf-8"?>
<Types xmlns="http://schemas.openxmlformats.org/package/2006/content-types">
  <Default Extension="aiff" ContentType="audio/x-aiff"/>
  <Default Extension="jpe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262" r:id="rId4"/>
    <p:sldId id="263" r:id="rId5"/>
    <p:sldId id="272" r:id="rId6"/>
    <p:sldId id="273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96" r:id="rId18"/>
    <p:sldId id="322" r:id="rId19"/>
    <p:sldId id="324" r:id="rId20"/>
    <p:sldId id="325" r:id="rId21"/>
    <p:sldId id="326" r:id="rId22"/>
    <p:sldId id="327" r:id="rId23"/>
    <p:sldId id="328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7" r:id="rId44"/>
    <p:sldId id="358" r:id="rId45"/>
    <p:sldId id="359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sung Nam" initials="H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15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975360" y="3029939"/>
            <a:ext cx="11054081" cy="2090703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SzTx/>
              <a:buNone/>
              <a:defRPr>
                <a:solidFill>
                  <a:srgbClr val="888888"/>
                </a:solidFill>
              </a:defRPr>
            </a:lvl1pPr>
            <a:lvl2pPr marL="0" indent="650229" algn="ctr">
              <a:buSzTx/>
              <a:buNone/>
              <a:defRPr>
                <a:solidFill>
                  <a:srgbClr val="888888"/>
                </a:solidFill>
              </a:defRPr>
            </a:lvl2pPr>
            <a:lvl3pPr marL="0" indent="1300459" algn="ctr">
              <a:buSzTx/>
              <a:buNone/>
              <a:defRPr>
                <a:solidFill>
                  <a:srgbClr val="888888"/>
                </a:solidFill>
              </a:defRPr>
            </a:lvl3pPr>
            <a:lvl4pPr marL="0" indent="1950690" algn="ctr">
              <a:buSzTx/>
              <a:buNone/>
              <a:defRPr>
                <a:solidFill>
                  <a:srgbClr val="888888"/>
                </a:solidFill>
              </a:defRPr>
            </a:lvl4pPr>
            <a:lvl5pPr marL="0" indent="2600918" algn="ctr">
              <a:buSz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11757" y="9040142"/>
            <a:ext cx="651154" cy="676147"/>
          </a:xfrm>
          <a:prstGeom prst="rect">
            <a:avLst/>
          </a:prstGeom>
        </p:spPr>
        <p:txBody>
          <a:bodyPr lIns="65022" tIns="65022" rIns="65022" bIns="65022"/>
          <a:lstStyle>
            <a:lvl1pPr>
              <a:defRPr sz="3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ov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video" Target="../media/media5.mov"/><Relationship Id="rId5" Type="http://schemas.microsoft.com/office/2007/relationships/media" Target="../media/media5.mov"/><Relationship Id="rId10" Type="http://schemas.openxmlformats.org/officeDocument/2006/relationships/image" Target="../media/image16.png"/><Relationship Id="rId4" Type="http://schemas.openxmlformats.org/officeDocument/2006/relationships/video" Target="../media/media4.mov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7.aiff"/><Relationship Id="rId2" Type="http://schemas.openxmlformats.org/officeDocument/2006/relationships/audio" Target="../media/media6.aiff"/><Relationship Id="rId1" Type="http://schemas.microsoft.com/office/2007/relationships/media" Target="../media/media6.aiff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7.a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English Phonetic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rPr dirty="0"/>
              <a:t>English Phonetics</a:t>
            </a:r>
          </a:p>
          <a:p>
            <a:pPr defTabSz="514095">
              <a:defRPr sz="7040"/>
            </a:pPr>
            <a:r>
              <a:rPr dirty="0"/>
              <a:t>ENGL-</a:t>
            </a:r>
            <a:r>
              <a:rPr lang="en-US" dirty="0"/>
              <a:t>437</a:t>
            </a:r>
            <a:endParaRPr dirty="0"/>
          </a:p>
          <a:p>
            <a:pPr defTabSz="514095">
              <a:defRPr sz="7040"/>
            </a:pPr>
            <a:r>
              <a:rPr dirty="0"/>
              <a:t>20</a:t>
            </a:r>
            <a:r>
              <a:rPr lang="en-US" dirty="0"/>
              <a:t>21</a:t>
            </a:r>
            <a:r>
              <a:rPr dirty="0"/>
              <a:t> </a:t>
            </a:r>
            <a:r>
              <a:rPr lang="en-US" dirty="0"/>
              <a:t>Spring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cords vibration</a:t>
            </a:r>
          </a:p>
        </p:txBody>
      </p:sp>
      <p:pic>
        <p:nvPicPr>
          <p:cNvPr id="332" name="Demo_320_RLS_1A.mpg" descr="Demo_320_RLS_1A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8974" y="2974919"/>
            <a:ext cx="3954690" cy="5057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7" descr="Picture 7"/>
          <p:cNvPicPr>
            <a:picLocks noChangeAspect="1"/>
          </p:cNvPicPr>
          <p:nvPr/>
        </p:nvPicPr>
        <p:blipFill>
          <a:blip r:embed="rId5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Oval 8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8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3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1"/>
          <p:cNvSpPr txBox="1">
            <a:spLocks noGrp="1"/>
          </p:cNvSpPr>
          <p:nvPr>
            <p:ph type="title"/>
          </p:nvPr>
        </p:nvSpPr>
        <p:spPr>
          <a:xfrm>
            <a:off x="952499" y="88900"/>
            <a:ext cx="11098215" cy="2159000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Slow motion </a:t>
            </a:r>
            <a:br/>
            <a:r>
              <a:t>of vocal cords vibration</a:t>
            </a:r>
          </a:p>
        </p:txBody>
      </p:sp>
      <p:sp>
        <p:nvSpPr>
          <p:cNvPr id="337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1841499"/>
            <a:ext cx="11098215" cy="62849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8" name="Picture 5" descr="Picture 5"/>
          <p:cNvPicPr>
            <a:picLocks noChangeAspect="1"/>
          </p:cNvPicPr>
          <p:nvPr/>
        </p:nvPicPr>
        <p:blipFill>
          <a:blip r:embed="rId4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Oval 6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0" name="slow.mov" descr="slow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2175" y="2765837"/>
            <a:ext cx="7351870" cy="530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6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4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Larynx</a:t>
            </a:r>
            <a:r>
              <a:rPr>
                <a:solidFill>
                  <a:srgbClr val="000000"/>
                </a:solidFill>
              </a:rPr>
              <a:t> = voicebox</a:t>
            </a:r>
          </a:p>
        </p:txBody>
      </p:sp>
      <p:sp>
        <p:nvSpPr>
          <p:cNvPr id="343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5187927" y="2580830"/>
            <a:ext cx="6537502" cy="6284915"/>
          </a:xfrm>
          <a:prstGeom prst="rect">
            <a:avLst/>
          </a:prstGeom>
        </p:spPr>
        <p:txBody>
          <a:bodyPr/>
          <a:lstStyle/>
          <a:p>
            <a:r>
              <a:t>voiced: can feel vibration</a:t>
            </a:r>
          </a:p>
          <a:p>
            <a:pPr marL="0" indent="0">
              <a:buSzTx/>
              <a:buNone/>
            </a:pPr>
            <a:r>
              <a:t>	e.g. v, z, l, m, a, i, …</a:t>
            </a:r>
          </a:p>
          <a:p>
            <a:r>
              <a:t>voiceless: can’t feel vibration</a:t>
            </a:r>
          </a:p>
          <a:p>
            <a:pPr marL="0" lvl="1" indent="444500">
              <a:buSzTx/>
              <a:buNone/>
            </a:pPr>
            <a:r>
              <a:t>	e.g. f, s, k, p, h, … </a:t>
            </a:r>
          </a:p>
        </p:txBody>
      </p:sp>
      <p:pic>
        <p:nvPicPr>
          <p:cNvPr id="344" name="Picture 3" descr="Picture 3"/>
          <p:cNvPicPr>
            <a:picLocks noChangeAspect="1"/>
          </p:cNvPicPr>
          <p:nvPr/>
        </p:nvPicPr>
        <p:blipFill>
          <a:blip r:embed="rId2"/>
          <a:srcRect l="15141" r="52437" b="41324"/>
          <a:stretch>
            <a:fillRect/>
          </a:stretch>
        </p:blipFill>
        <p:spPr>
          <a:xfrm>
            <a:off x="11076781" y="6087226"/>
            <a:ext cx="1947864" cy="1763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icture 4" descr="Picture 4"/>
          <p:cNvPicPr>
            <a:picLocks noChangeAspect="1"/>
          </p:cNvPicPr>
          <p:nvPr/>
        </p:nvPicPr>
        <p:blipFill>
          <a:blip r:embed="rId3"/>
          <a:srcRect l="49603" r="20403" b="41323"/>
          <a:stretch>
            <a:fillRect/>
          </a:stretch>
        </p:blipFill>
        <p:spPr>
          <a:xfrm>
            <a:off x="10983108" y="3580648"/>
            <a:ext cx="1801814" cy="17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4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Oval 7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>
            <a:spLocks noGrp="1"/>
          </p:cNvSpPr>
          <p:nvPr>
            <p:ph type="title"/>
          </p:nvPr>
        </p:nvSpPr>
        <p:spPr>
          <a:xfrm>
            <a:off x="975359" y="3029939"/>
            <a:ext cx="11054082" cy="2090703"/>
          </a:xfrm>
          <a:prstGeom prst="rect">
            <a:avLst/>
          </a:prstGeom>
        </p:spPr>
        <p:txBody>
          <a:bodyPr/>
          <a:lstStyle/>
          <a:p>
            <a:pPr defTabSz="549148">
              <a:defRPr sz="6768"/>
            </a:pPr>
            <a:r>
              <a:t>Oro-nasal process </a:t>
            </a:r>
            <a:br/>
            <a:r>
              <a:t>in velum</a:t>
            </a:r>
          </a:p>
        </p:txBody>
      </p:sp>
      <p:sp>
        <p:nvSpPr>
          <p:cNvPr id="350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8" descr="Picture 8"/>
          <p:cNvPicPr>
            <a:picLocks noChangeAspect="1"/>
          </p:cNvPicPr>
          <p:nvPr/>
        </p:nvPicPr>
        <p:blipFill>
          <a:blip r:embed="rId2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r>
              <a:t>Whether </a:t>
            </a:r>
            <a:r>
              <a:rPr>
                <a:solidFill>
                  <a:srgbClr val="FF0000"/>
                </a:solidFill>
              </a:rPr>
              <a:t>velum</a:t>
            </a:r>
            <a:r>
              <a:t> lowered</a:t>
            </a:r>
          </a:p>
        </p:txBody>
      </p:sp>
      <p:sp>
        <p:nvSpPr>
          <p:cNvPr id="354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2603499"/>
            <a:ext cx="11098215" cy="628491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nasals: m n ng …</a:t>
            </a:r>
          </a:p>
          <a:p>
            <a:r>
              <a:t>when breathing?</a:t>
            </a:r>
          </a:p>
        </p:txBody>
      </p:sp>
      <p:pic>
        <p:nvPicPr>
          <p:cNvPr id="3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2370138"/>
            <a:ext cx="5429250" cy="6751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9009063" y="5654675"/>
            <a:ext cx="854076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AutoShape 5"/>
          <p:cNvSpPr txBox="1"/>
          <p:nvPr/>
        </p:nvSpPr>
        <p:spPr>
          <a:xfrm>
            <a:off x="9666288" y="5245100"/>
            <a:ext cx="300038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up</a:t>
            </a:r>
          </a:p>
        </p:txBody>
      </p:sp>
      <p:sp>
        <p:nvSpPr>
          <p:cNvPr id="358" name="AutoShape 6"/>
          <p:cNvSpPr txBox="1"/>
          <p:nvPr/>
        </p:nvSpPr>
        <p:spPr>
          <a:xfrm>
            <a:off x="8709025" y="5943600"/>
            <a:ext cx="512763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down</a:t>
            </a:r>
          </a:p>
        </p:txBody>
      </p:sp>
      <p:sp>
        <p:nvSpPr>
          <p:cNvPr id="359" name="Oval 9"/>
          <p:cNvSpPr/>
          <p:nvPr/>
        </p:nvSpPr>
        <p:spPr>
          <a:xfrm>
            <a:off x="4159973" y="3594706"/>
            <a:ext cx="1329330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/>
          <a:p>
            <a:pPr defTabSz="490537">
              <a:defRPr sz="6600"/>
            </a:pPr>
            <a:r>
              <a:t>Articulatory process</a:t>
            </a:r>
            <a:br/>
            <a:r>
              <a:t>in lips / tongue tip / tongue body</a:t>
            </a:r>
          </a:p>
        </p:txBody>
      </p:sp>
      <p:sp>
        <p:nvSpPr>
          <p:cNvPr id="362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AutoShape 4"/>
          <p:cNvSpPr txBox="1"/>
          <p:nvPr/>
        </p:nvSpPr>
        <p:spPr>
          <a:xfrm>
            <a:off x="1933051" y="3047701"/>
            <a:ext cx="154301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lips</a:t>
            </a:r>
          </a:p>
        </p:txBody>
      </p:sp>
      <p:sp>
        <p:nvSpPr>
          <p:cNvPr id="365" name="AutoShape 5"/>
          <p:cNvSpPr txBox="1"/>
          <p:nvPr/>
        </p:nvSpPr>
        <p:spPr>
          <a:xfrm>
            <a:off x="4623713" y="3047701"/>
            <a:ext cx="406228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tongue tip</a:t>
            </a:r>
          </a:p>
        </p:txBody>
      </p:sp>
      <p:sp>
        <p:nvSpPr>
          <p:cNvPr id="366" name="AutoShape 6"/>
          <p:cNvSpPr txBox="1"/>
          <p:nvPr/>
        </p:nvSpPr>
        <p:spPr>
          <a:xfrm>
            <a:off x="7918608" y="3047701"/>
            <a:ext cx="50593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tongue body</a:t>
            </a:r>
          </a:p>
        </p:txBody>
      </p:sp>
      <p:pic>
        <p:nvPicPr>
          <p:cNvPr id="367" name="apa-1.mov" descr="apa-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1262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ata-1.mov" descr="ata-1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26732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aka.mov" descr="aka.mov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36734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93" fill="hold"/>
                                        <p:tgtEl>
                                          <p:spTgt spid="3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6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000" fill="hold"/>
                                        <p:tgtEl>
                                          <p:spTgt spid="3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" dur="1000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68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r>
              <a:t>Phonemes</a:t>
            </a:r>
          </a:p>
        </p:txBody>
      </p:sp>
      <p:sp>
        <p:nvSpPr>
          <p:cNvPr id="421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1636713"/>
            <a:ext cx="11098215" cy="4922838"/>
          </a:xfrm>
          <a:prstGeom prst="rect">
            <a:avLst/>
          </a:prstGeom>
        </p:spPr>
        <p:txBody>
          <a:bodyPr/>
          <a:lstStyle/>
          <a:p>
            <a:r>
              <a:t>Individual sounds that form words</a:t>
            </a:r>
          </a:p>
          <a:p>
            <a:pPr lvl="1"/>
            <a:r>
              <a:t>e.g., ‘psycho’ /</a:t>
            </a:r>
            <a:r>
              <a:rPr u="sng"/>
              <a:t>s</a:t>
            </a:r>
            <a:r>
              <a:t> </a:t>
            </a:r>
            <a:r>
              <a:rPr u="sng"/>
              <a:t>aɪ</a:t>
            </a:r>
            <a:r>
              <a:t> </a:t>
            </a:r>
            <a:r>
              <a:rPr u="sng"/>
              <a:t>k</a:t>
            </a:r>
            <a:r>
              <a:t> </a:t>
            </a:r>
            <a:r>
              <a:rPr u="sng"/>
              <a:t>oʊ</a:t>
            </a:r>
            <a:r>
              <a:t>/</a:t>
            </a:r>
          </a:p>
          <a:p>
            <a:r>
              <a:t>a combination of speech organs’ actions</a:t>
            </a:r>
          </a:p>
          <a:p>
            <a:pPr lvl="1"/>
            <a:r>
              <a:t>lips / tongue tip / tongue body / velum / larynx</a:t>
            </a:r>
          </a:p>
        </p:txBody>
      </p:sp>
      <p:sp>
        <p:nvSpPr>
          <p:cNvPr id="422" name="AutoShape 3"/>
          <p:cNvSpPr txBox="1"/>
          <p:nvPr/>
        </p:nvSpPr>
        <p:spPr>
          <a:xfrm>
            <a:off x="7369175" y="3762375"/>
            <a:ext cx="2401889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phonemes</a:t>
            </a:r>
          </a:p>
        </p:txBody>
      </p:sp>
      <p:sp>
        <p:nvSpPr>
          <p:cNvPr id="423" name="Line 4"/>
          <p:cNvSpPr/>
          <p:nvPr/>
        </p:nvSpPr>
        <p:spPr>
          <a:xfrm flipH="1" flipV="1">
            <a:off x="6357937" y="4032250"/>
            <a:ext cx="1027113" cy="157164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4" name="Line 5"/>
          <p:cNvSpPr/>
          <p:nvPr/>
        </p:nvSpPr>
        <p:spPr>
          <a:xfrm>
            <a:off x="2120900" y="6019800"/>
            <a:ext cx="1" cy="7445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5" name="AutoShape 6"/>
          <p:cNvSpPr txBox="1"/>
          <p:nvPr/>
        </p:nvSpPr>
        <p:spPr>
          <a:xfrm>
            <a:off x="1398300" y="8021638"/>
            <a:ext cx="142395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p,b,m,f,v,w</a:t>
            </a:r>
          </a:p>
        </p:txBody>
      </p:sp>
      <p:sp>
        <p:nvSpPr>
          <p:cNvPr id="426" name="Line 7"/>
          <p:cNvSpPr/>
          <p:nvPr/>
        </p:nvSpPr>
        <p:spPr>
          <a:xfrm>
            <a:off x="3986212" y="6019800"/>
            <a:ext cx="1" cy="7445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7" name="AutoShape 8"/>
          <p:cNvSpPr txBox="1"/>
          <p:nvPr/>
        </p:nvSpPr>
        <p:spPr>
          <a:xfrm>
            <a:off x="3252787" y="8021638"/>
            <a:ext cx="18914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i="1"/>
            </a:pPr>
            <a:r>
              <a:t>θ</a:t>
            </a:r>
            <a:r>
              <a:rPr i="0"/>
              <a:t>,ð,</a:t>
            </a:r>
            <a:r>
              <a:t>t,d,s,z,ʃ,ʒ,l,r </a:t>
            </a:r>
          </a:p>
        </p:txBody>
      </p:sp>
      <p:sp>
        <p:nvSpPr>
          <p:cNvPr id="428" name="AutoShape 9"/>
          <p:cNvSpPr txBox="1"/>
          <p:nvPr/>
        </p:nvSpPr>
        <p:spPr>
          <a:xfrm>
            <a:off x="5976937" y="8021638"/>
            <a:ext cx="161448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k,g,ŋ,j,vowels</a:t>
            </a:r>
          </a:p>
        </p:txBody>
      </p:sp>
      <p:sp>
        <p:nvSpPr>
          <p:cNvPr id="429" name="Line 10"/>
          <p:cNvSpPr/>
          <p:nvPr/>
        </p:nvSpPr>
        <p:spPr>
          <a:xfrm>
            <a:off x="6678613" y="5995987"/>
            <a:ext cx="1" cy="79216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0" name="Line 11"/>
          <p:cNvSpPr/>
          <p:nvPr/>
        </p:nvSpPr>
        <p:spPr>
          <a:xfrm>
            <a:off x="9080500" y="6018212"/>
            <a:ext cx="0" cy="74612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1" name="AutoShape 12"/>
          <p:cNvSpPr txBox="1"/>
          <p:nvPr/>
        </p:nvSpPr>
        <p:spPr>
          <a:xfrm>
            <a:off x="8753475" y="8021638"/>
            <a:ext cx="86201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m,n,ŋ</a:t>
            </a:r>
          </a:p>
        </p:txBody>
      </p:sp>
      <p:sp>
        <p:nvSpPr>
          <p:cNvPr id="432" name="AutoShape 13"/>
          <p:cNvSpPr txBox="1"/>
          <p:nvPr/>
        </p:nvSpPr>
        <p:spPr>
          <a:xfrm>
            <a:off x="9788728" y="8021638"/>
            <a:ext cx="199378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i="1"/>
            </a:pPr>
            <a:r>
              <a:t>p,f,θ</a:t>
            </a:r>
            <a:r>
              <a:rPr i="0"/>
              <a:t>,</a:t>
            </a:r>
            <a:r>
              <a:t>t,s,ʃ,k,h</a:t>
            </a:r>
          </a:p>
        </p:txBody>
      </p:sp>
      <p:sp>
        <p:nvSpPr>
          <p:cNvPr id="433" name="Line 14"/>
          <p:cNvSpPr/>
          <p:nvPr/>
        </p:nvSpPr>
        <p:spPr>
          <a:xfrm>
            <a:off x="10734675" y="6018212"/>
            <a:ext cx="0" cy="74612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4" name="Line 15"/>
          <p:cNvSpPr/>
          <p:nvPr/>
        </p:nvSpPr>
        <p:spPr>
          <a:xfrm>
            <a:off x="2120900" y="7289799"/>
            <a:ext cx="1" cy="744539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5" name="Line 16"/>
          <p:cNvSpPr/>
          <p:nvPr/>
        </p:nvSpPr>
        <p:spPr>
          <a:xfrm>
            <a:off x="3986212" y="7289799"/>
            <a:ext cx="1" cy="744539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6" name="Line 17"/>
          <p:cNvSpPr/>
          <p:nvPr/>
        </p:nvSpPr>
        <p:spPr>
          <a:xfrm>
            <a:off x="6678613" y="7265988"/>
            <a:ext cx="1" cy="79216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7" name="Line 18"/>
          <p:cNvSpPr/>
          <p:nvPr/>
        </p:nvSpPr>
        <p:spPr>
          <a:xfrm>
            <a:off x="9080500" y="7288213"/>
            <a:ext cx="0" cy="746126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8" name="Line 19"/>
          <p:cNvSpPr/>
          <p:nvPr/>
        </p:nvSpPr>
        <p:spPr>
          <a:xfrm>
            <a:off x="10734675" y="7288213"/>
            <a:ext cx="0" cy="746126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9" name="AutoShape 20"/>
          <p:cNvSpPr txBox="1"/>
          <p:nvPr/>
        </p:nvSpPr>
        <p:spPr>
          <a:xfrm>
            <a:off x="1914525" y="68278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0" name="AutoShape 21"/>
          <p:cNvSpPr txBox="1"/>
          <p:nvPr/>
        </p:nvSpPr>
        <p:spPr>
          <a:xfrm>
            <a:off x="3768725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1" name="AutoShape 22"/>
          <p:cNvSpPr txBox="1"/>
          <p:nvPr/>
        </p:nvSpPr>
        <p:spPr>
          <a:xfrm>
            <a:off x="6483350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2" name="AutoShape 23"/>
          <p:cNvSpPr txBox="1"/>
          <p:nvPr/>
        </p:nvSpPr>
        <p:spPr>
          <a:xfrm>
            <a:off x="8883650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3" name="AutoShape 24"/>
          <p:cNvSpPr txBox="1"/>
          <p:nvPr/>
        </p:nvSpPr>
        <p:spPr>
          <a:xfrm>
            <a:off x="10537825" y="6815138"/>
            <a:ext cx="3937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1"/>
          <p:cNvSpPr txBox="1">
            <a:spLocks noGrp="1"/>
          </p:cNvSpPr>
          <p:nvPr>
            <p:ph type="title"/>
          </p:nvPr>
        </p:nvSpPr>
        <p:spPr>
          <a:xfrm>
            <a:off x="952500" y="3555353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Acoustics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r>
              <a:t>Acoustics in Praat</a:t>
            </a:r>
          </a:p>
        </p:txBody>
      </p:sp>
      <p:pic>
        <p:nvPicPr>
          <p:cNvPr id="60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9" y="2806700"/>
            <a:ext cx="54991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"/>
          <p:cNvSpPr/>
          <p:nvPr/>
        </p:nvSpPr>
        <p:spPr>
          <a:xfrm flipV="1">
            <a:off x="5496466" y="3664446"/>
            <a:ext cx="2295378" cy="838152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3" name="Shape 61"/>
          <p:cNvSpPr txBox="1"/>
          <p:nvPr/>
        </p:nvSpPr>
        <p:spPr>
          <a:xfrm>
            <a:off x="4616195" y="4450531"/>
            <a:ext cx="17658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duration (sec.)</a:t>
            </a:r>
          </a:p>
        </p:txBody>
      </p:sp>
      <p:sp>
        <p:nvSpPr>
          <p:cNvPr id="604" name="Shape 62"/>
          <p:cNvSpPr txBox="1"/>
          <p:nvPr/>
        </p:nvSpPr>
        <p:spPr>
          <a:xfrm>
            <a:off x="10916920" y="7879308"/>
            <a:ext cx="1610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intensity (dB)</a:t>
            </a:r>
          </a:p>
        </p:txBody>
      </p:sp>
      <p:sp>
        <p:nvSpPr>
          <p:cNvPr id="605" name="Shape 63"/>
          <p:cNvSpPr/>
          <p:nvPr/>
        </p:nvSpPr>
        <p:spPr>
          <a:xfrm flipH="1" flipV="1">
            <a:off x="9259286" y="7504707"/>
            <a:ext cx="1785412" cy="426494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6" name="Shape 64"/>
          <p:cNvSpPr/>
          <p:nvPr/>
        </p:nvSpPr>
        <p:spPr>
          <a:xfrm>
            <a:off x="6050850" y="6581477"/>
            <a:ext cx="2363362" cy="840435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7" name="Shape 65"/>
          <p:cNvSpPr txBox="1"/>
          <p:nvPr/>
        </p:nvSpPr>
        <p:spPr>
          <a:xfrm>
            <a:off x="4884547" y="6343650"/>
            <a:ext cx="122910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pitch (Hz)</a:t>
            </a:r>
          </a:p>
        </p:txBody>
      </p:sp>
      <p:sp>
        <p:nvSpPr>
          <p:cNvPr id="608" name="Shape 66"/>
          <p:cNvSpPr/>
          <p:nvPr/>
        </p:nvSpPr>
        <p:spPr>
          <a:xfrm>
            <a:off x="6289373" y="7955508"/>
            <a:ext cx="1875678" cy="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9" name="Shape 67"/>
          <p:cNvSpPr/>
          <p:nvPr/>
        </p:nvSpPr>
        <p:spPr>
          <a:xfrm>
            <a:off x="6299598" y="8209508"/>
            <a:ext cx="1855229" cy="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10" name="Shape 68"/>
          <p:cNvSpPr txBox="1"/>
          <p:nvPr/>
        </p:nvSpPr>
        <p:spPr>
          <a:xfrm>
            <a:off x="4670552" y="7828508"/>
            <a:ext cx="15300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formant (Hz)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4" y="2773706"/>
            <a:ext cx="4379552" cy="3848952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TextBox 1"/>
          <p:cNvSpPr txBox="1"/>
          <p:nvPr/>
        </p:nvSpPr>
        <p:spPr>
          <a:xfrm>
            <a:off x="10552632" y="4653731"/>
            <a:ext cx="12197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i="1">
                <a:solidFill>
                  <a:srgbClr val="FF0000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613" name="TextBox 14"/>
          <p:cNvSpPr txBox="1"/>
          <p:nvPr/>
        </p:nvSpPr>
        <p:spPr>
          <a:xfrm>
            <a:off x="10524929" y="6564046"/>
            <a:ext cx="156337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i="1">
                <a:solidFill>
                  <a:srgbClr val="FF0000"/>
                </a:solidFill>
              </a:defRPr>
            </a:lvl1pPr>
          </a:lstStyle>
          <a:p>
            <a:r>
              <a:t>spectrogram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>
            <a:lvl1pPr defTabSz="490537">
              <a:defRPr sz="6600"/>
            </a:lvl1pPr>
          </a:lstStyle>
          <a:p>
            <a:r>
              <a:t>English consonants &amp; vowels</a:t>
            </a:r>
          </a:p>
        </p:txBody>
      </p:sp>
      <p:sp>
        <p:nvSpPr>
          <p:cNvPr id="239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16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Duration: </a:t>
            </a:r>
          </a:p>
          <a:p>
            <a:pPr lvl="1"/>
            <a:r>
              <a:t>select (click and drag on waveform or spectrogram)</a:t>
            </a:r>
          </a:p>
          <a:p>
            <a:pPr lvl="1"/>
            <a:r>
              <a:t>read a value (sec.) on the top</a:t>
            </a:r>
          </a:p>
          <a:p>
            <a:pPr lvl="1"/>
            <a:r>
              <a:t>zoom in (if not visible)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19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Intensity: </a:t>
            </a:r>
          </a:p>
          <a:p>
            <a:pPr lvl="1"/>
            <a:r>
              <a:t>show intensity</a:t>
            </a:r>
          </a:p>
          <a:p>
            <a:pPr lvl="1"/>
            <a:r>
              <a:t>click on green</a:t>
            </a:r>
          </a:p>
          <a:p>
            <a:pPr lvl="1"/>
            <a:r>
              <a:t>read a value (dB) on the right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2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3300"/>
            </a:pPr>
            <a:r>
              <a:t>Pitch: </a:t>
            </a:r>
          </a:p>
          <a:p>
            <a:pPr lvl="1">
              <a:lnSpc>
                <a:spcPct val="80000"/>
              </a:lnSpc>
              <a:defRPr sz="3300"/>
            </a:pPr>
            <a:r>
              <a:t>show pitch</a:t>
            </a:r>
          </a:p>
          <a:p>
            <a:pPr lvl="1">
              <a:lnSpc>
                <a:spcPct val="80000"/>
              </a:lnSpc>
              <a:defRPr sz="3300"/>
            </a:pPr>
            <a:r>
              <a:t>pitch setting - pitch range </a:t>
            </a:r>
          </a:p>
          <a:p>
            <a:pPr lvl="2">
              <a:lnSpc>
                <a:spcPct val="80000"/>
              </a:lnSpc>
              <a:defRPr sz="3300"/>
            </a:pPr>
            <a:r>
              <a:t>65-200Hz for male speech</a:t>
            </a:r>
          </a:p>
          <a:p>
            <a:pPr lvl="2">
              <a:lnSpc>
                <a:spcPct val="80000"/>
              </a:lnSpc>
              <a:defRPr sz="3300"/>
            </a:pPr>
            <a:r>
              <a:t>145-275Hz for female speech</a:t>
            </a:r>
          </a:p>
          <a:p>
            <a:pPr lvl="1">
              <a:lnSpc>
                <a:spcPct val="80000"/>
              </a:lnSpc>
              <a:defRPr sz="3300"/>
            </a:pPr>
            <a:r>
              <a:t>click on blue</a:t>
            </a:r>
          </a:p>
          <a:p>
            <a:pPr lvl="1">
              <a:lnSpc>
                <a:spcPct val="80000"/>
              </a:lnSpc>
              <a:defRPr sz="3300"/>
            </a:pPr>
            <a:r>
              <a:t>read a value (Hz) on the right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2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Formant:</a:t>
            </a:r>
          </a:p>
          <a:p>
            <a:pPr lvl="1"/>
            <a:r>
              <a:t>show formants</a:t>
            </a:r>
          </a:p>
          <a:p>
            <a:pPr lvl="1"/>
            <a:r>
              <a:t>place the cursor on one of the trajectories</a:t>
            </a:r>
          </a:p>
          <a:p>
            <a:pPr lvl="1"/>
            <a:r>
              <a:t>read a value (Hz) on the left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Vowel acoustics</a:t>
            </a:r>
          </a:p>
        </p:txBody>
      </p:sp>
      <p:sp>
        <p:nvSpPr>
          <p:cNvPr id="65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500"/>
            </a:pPr>
            <a:r>
              <a:t>Record yourself with the vowel /a/</a:t>
            </a:r>
          </a:p>
          <a:p>
            <a:pPr>
              <a:lnSpc>
                <a:spcPct val="80000"/>
              </a:lnSpc>
              <a:defRPr sz="2500"/>
            </a:pPr>
            <a:r>
              <a:t>Measure pitch using Praat</a:t>
            </a:r>
          </a:p>
          <a:p>
            <a:pPr lvl="1">
              <a:lnSpc>
                <a:spcPct val="80000"/>
              </a:lnSpc>
              <a:defRPr sz="2500"/>
            </a:pPr>
            <a:r>
              <a:t>The number of occurrences of a repeating event per second (Hz)</a:t>
            </a:r>
          </a:p>
          <a:p>
            <a:pPr lvl="1">
              <a:lnSpc>
                <a:spcPct val="80000"/>
              </a:lnSpc>
              <a:defRPr sz="2500"/>
            </a:pPr>
            <a:r>
              <a:t>repeating event = vibration of vocal folds</a:t>
            </a:r>
          </a:p>
          <a:p>
            <a:pPr lvl="1">
              <a:lnSpc>
                <a:spcPct val="80000"/>
              </a:lnSpc>
              <a:defRPr sz="2500"/>
            </a:pPr>
            <a:r>
              <a:t>Repeating? This might remind you of a sine wave! </a:t>
            </a:r>
          </a:p>
          <a:p>
            <a:pPr>
              <a:lnSpc>
                <a:spcPct val="80000"/>
              </a:lnSpc>
              <a:defRPr sz="2500"/>
            </a:pPr>
            <a:r>
              <a:t>Let’s create a sine wave (=pure tone) with the same frequency using Praat</a:t>
            </a:r>
          </a:p>
          <a:p>
            <a:pPr>
              <a:lnSpc>
                <a:spcPct val="80000"/>
              </a:lnSpc>
              <a:defRPr sz="2500"/>
            </a:pPr>
            <a:r>
              <a:t>Why different in sound quality?</a:t>
            </a:r>
          </a:p>
          <a:p>
            <a:pPr lvl="1">
              <a:lnSpc>
                <a:spcPct val="80000"/>
              </a:lnSpc>
              <a:defRPr sz="2500"/>
            </a:pPr>
            <a:r>
              <a:t>Source &amp; Filter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</a:t>
            </a:r>
          </a:p>
        </p:txBody>
      </p:sp>
      <p:sp>
        <p:nvSpPr>
          <p:cNvPr id="658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Sound at larynx</a:t>
            </a:r>
          </a:p>
          <a:p>
            <a:pPr>
              <a:lnSpc>
                <a:spcPct val="90000"/>
              </a:lnSpc>
            </a:pPr>
            <a:r>
              <a:t>Listen to a sentence from a SiSwati </a:t>
            </a:r>
          </a:p>
          <a:p>
            <a:pPr marL="0" indent="0">
              <a:lnSpc>
                <a:spcPct val="90000"/>
              </a:lnSpc>
              <a:buSzTx/>
              <a:buNone/>
            </a:pPr>
            <a:r>
              <a:t>	(Southern Bantu Language; Swaziland)</a:t>
            </a:r>
          </a:p>
          <a:p>
            <a:pPr>
              <a:lnSpc>
                <a:spcPct val="90000"/>
              </a:lnSpc>
            </a:pPr>
            <a:r>
              <a:t>Listen to the glottal wave recorded from subject's larynx while the sentence is being produced</a:t>
            </a:r>
          </a:p>
          <a:p>
            <a:pPr>
              <a:lnSpc>
                <a:spcPct val="90000"/>
              </a:lnSpc>
            </a:pPr>
            <a:r>
              <a:t>Doesn’t sound like a pure or simplex tone </a:t>
            </a:r>
          </a:p>
          <a:p>
            <a:pPr>
              <a:lnSpc>
                <a:spcPct val="90000"/>
              </a:lnSpc>
            </a:pPr>
            <a:r>
              <a:t>A complex tone</a:t>
            </a:r>
          </a:p>
        </p:txBody>
      </p:sp>
      <p:pic>
        <p:nvPicPr>
          <p:cNvPr id="659" name="mike.aiff" descr="mike.aif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47323" y="330742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glottograph.aiff" descr="glottograph.aiff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2166" y="646517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" fill="hold"/>
                                        <p:tgtEl>
                                          <p:spTgt spid="6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95" fill="hold"/>
                                        <p:tgtEl>
                                          <p:spTgt spid="6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659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66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Complex tone in spectrum</a:t>
            </a:r>
          </a:p>
        </p:txBody>
      </p:sp>
      <p:pic>
        <p:nvPicPr>
          <p:cNvPr id="663" name="Picture 4" descr="Picture 4"/>
          <p:cNvPicPr>
            <a:picLocks noChangeAspect="1"/>
          </p:cNvPicPr>
          <p:nvPr/>
        </p:nvPicPr>
        <p:blipFill>
          <a:blip r:embed="rId2"/>
          <a:srcRect r="46368"/>
          <a:stretch>
            <a:fillRect/>
          </a:stretch>
        </p:blipFill>
        <p:spPr>
          <a:xfrm>
            <a:off x="551452" y="2665296"/>
            <a:ext cx="4862690" cy="7088304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Plus 8"/>
          <p:cNvSpPr/>
          <p:nvPr/>
        </p:nvSpPr>
        <p:spPr>
          <a:xfrm>
            <a:off x="2643893" y="4106340"/>
            <a:ext cx="516919" cy="52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26"/>
                </a:moveTo>
                <a:lnTo>
                  <a:pt x="9188" y="9226"/>
                </a:lnTo>
                <a:lnTo>
                  <a:pt x="9188" y="0"/>
                </a:lnTo>
                <a:lnTo>
                  <a:pt x="12412" y="0"/>
                </a:lnTo>
                <a:lnTo>
                  <a:pt x="12412" y="9226"/>
                </a:lnTo>
                <a:lnTo>
                  <a:pt x="21600" y="9226"/>
                </a:lnTo>
                <a:lnTo>
                  <a:pt x="21600" y="12374"/>
                </a:lnTo>
                <a:lnTo>
                  <a:pt x="12412" y="12374"/>
                </a:lnTo>
                <a:lnTo>
                  <a:pt x="12412" y="21600"/>
                </a:lnTo>
                <a:lnTo>
                  <a:pt x="9188" y="21600"/>
                </a:lnTo>
                <a:lnTo>
                  <a:pt x="9188" y="12374"/>
                </a:lnTo>
                <a:lnTo>
                  <a:pt x="0" y="12374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5" name="Plus 9"/>
          <p:cNvSpPr/>
          <p:nvPr/>
        </p:nvSpPr>
        <p:spPr>
          <a:xfrm>
            <a:off x="2643893" y="5445300"/>
            <a:ext cx="516919" cy="52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26"/>
                </a:moveTo>
                <a:lnTo>
                  <a:pt x="9188" y="9226"/>
                </a:lnTo>
                <a:lnTo>
                  <a:pt x="9188" y="0"/>
                </a:lnTo>
                <a:lnTo>
                  <a:pt x="12412" y="0"/>
                </a:lnTo>
                <a:lnTo>
                  <a:pt x="12412" y="9226"/>
                </a:lnTo>
                <a:lnTo>
                  <a:pt x="21600" y="9226"/>
                </a:lnTo>
                <a:lnTo>
                  <a:pt x="21600" y="12374"/>
                </a:lnTo>
                <a:lnTo>
                  <a:pt x="12412" y="12374"/>
                </a:lnTo>
                <a:lnTo>
                  <a:pt x="12412" y="21600"/>
                </a:lnTo>
                <a:lnTo>
                  <a:pt x="9188" y="21600"/>
                </a:lnTo>
                <a:lnTo>
                  <a:pt x="9188" y="12374"/>
                </a:lnTo>
                <a:lnTo>
                  <a:pt x="0" y="12374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6" name="Equal 10"/>
          <p:cNvSpPr/>
          <p:nvPr/>
        </p:nvSpPr>
        <p:spPr>
          <a:xfrm rot="16200000">
            <a:off x="2652782" y="6948852"/>
            <a:ext cx="526216" cy="254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Straight Arrow Connector 12"/>
          <p:cNvSpPr/>
          <p:nvPr/>
        </p:nvSpPr>
        <p:spPr>
          <a:xfrm>
            <a:off x="5414140" y="3476116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68" name="Straight Arrow Connector 13"/>
          <p:cNvSpPr/>
          <p:nvPr/>
        </p:nvSpPr>
        <p:spPr>
          <a:xfrm>
            <a:off x="5414140" y="4965484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69" name="Straight Arrow Connector 14"/>
          <p:cNvSpPr/>
          <p:nvPr/>
        </p:nvSpPr>
        <p:spPr>
          <a:xfrm>
            <a:off x="5414140" y="6471565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76" name="Group 34"/>
          <p:cNvGrpSpPr/>
          <p:nvPr/>
        </p:nvGrpSpPr>
        <p:grpSpPr>
          <a:xfrm>
            <a:off x="7640714" y="2669684"/>
            <a:ext cx="2201660" cy="1753485"/>
            <a:chOff x="0" y="0"/>
            <a:chExt cx="2201658" cy="1753484"/>
          </a:xfrm>
        </p:grpSpPr>
        <p:grpSp>
          <p:nvGrpSpPr>
            <p:cNvPr id="674" name="Group 24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70" name="Straight Connector 18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1" name="Straight Connector 19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2" name="TextBox 21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73" name="TextBox 22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75" name="Straight Connector 26"/>
            <p:cNvSpPr/>
            <p:nvPr/>
          </p:nvSpPr>
          <p:spPr>
            <a:xfrm flipH="1">
              <a:off x="814699" y="88146"/>
              <a:ext cx="1" cy="116319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7" name="TextBox 35"/>
          <p:cNvSpPr txBox="1"/>
          <p:nvPr/>
        </p:nvSpPr>
        <p:spPr>
          <a:xfrm>
            <a:off x="8131930" y="3859038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100</a:t>
            </a:r>
          </a:p>
        </p:txBody>
      </p:sp>
      <p:grpSp>
        <p:nvGrpSpPr>
          <p:cNvPr id="684" name="Group 36"/>
          <p:cNvGrpSpPr/>
          <p:nvPr/>
        </p:nvGrpSpPr>
        <p:grpSpPr>
          <a:xfrm>
            <a:off x="7645708" y="4282173"/>
            <a:ext cx="2201660" cy="1753485"/>
            <a:chOff x="0" y="0"/>
            <a:chExt cx="2201658" cy="1753484"/>
          </a:xfrm>
        </p:grpSpPr>
        <p:grpSp>
          <p:nvGrpSpPr>
            <p:cNvPr id="682" name="Group 37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78" name="Straight Connector 39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9" name="Straight Connector 40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0" name="TextBox 41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81" name="TextBox 42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83" name="Straight Connector 38"/>
            <p:cNvSpPr/>
            <p:nvPr/>
          </p:nvSpPr>
          <p:spPr>
            <a:xfrm>
              <a:off x="1265869" y="831729"/>
              <a:ext cx="1" cy="419612"/>
            </a:xfrm>
            <a:prstGeom prst="line">
              <a:avLst/>
            </a:prstGeom>
            <a:noFill/>
            <a:ln w="76200" cap="flat">
              <a:solidFill>
                <a:srgbClr val="008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5" name="TextBox 43"/>
          <p:cNvSpPr txBox="1"/>
          <p:nvPr/>
        </p:nvSpPr>
        <p:spPr>
          <a:xfrm>
            <a:off x="8571383" y="5471527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200</a:t>
            </a:r>
          </a:p>
        </p:txBody>
      </p:sp>
      <p:grpSp>
        <p:nvGrpSpPr>
          <p:cNvPr id="692" name="Group 45"/>
          <p:cNvGrpSpPr/>
          <p:nvPr/>
        </p:nvGrpSpPr>
        <p:grpSpPr>
          <a:xfrm>
            <a:off x="7660406" y="5812035"/>
            <a:ext cx="2201659" cy="1753485"/>
            <a:chOff x="0" y="0"/>
            <a:chExt cx="2201658" cy="1753484"/>
          </a:xfrm>
        </p:grpSpPr>
        <p:grpSp>
          <p:nvGrpSpPr>
            <p:cNvPr id="690" name="Group 46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86" name="Straight Connector 48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7" name="Straight Connector 49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8" name="TextBox 50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89" name="TextBox 51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91" name="Straight Connector 47"/>
            <p:cNvSpPr/>
            <p:nvPr/>
          </p:nvSpPr>
          <p:spPr>
            <a:xfrm>
              <a:off x="1733749" y="659529"/>
              <a:ext cx="1" cy="591812"/>
            </a:xfrm>
            <a:prstGeom prst="line">
              <a:avLst/>
            </a:prstGeom>
            <a:noFill/>
            <a:ln w="76200" cap="flat">
              <a:solidFill>
                <a:srgbClr val="0000B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TextBox 52"/>
          <p:cNvSpPr txBox="1"/>
          <p:nvPr/>
        </p:nvSpPr>
        <p:spPr>
          <a:xfrm>
            <a:off x="9073757" y="7005190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300</a:t>
            </a:r>
          </a:p>
        </p:txBody>
      </p:sp>
      <p:grpSp>
        <p:nvGrpSpPr>
          <p:cNvPr id="706" name="Group 101"/>
          <p:cNvGrpSpPr/>
          <p:nvPr/>
        </p:nvGrpSpPr>
        <p:grpSpPr>
          <a:xfrm>
            <a:off x="7682110" y="7465842"/>
            <a:ext cx="2201660" cy="1753485"/>
            <a:chOff x="0" y="0"/>
            <a:chExt cx="2201658" cy="1753484"/>
          </a:xfrm>
        </p:grpSpPr>
        <p:grpSp>
          <p:nvGrpSpPr>
            <p:cNvPr id="700" name="Group 56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grpSp>
            <p:nvGrpSpPr>
              <p:cNvPr id="698" name="Group 57"/>
              <p:cNvGrpSpPr/>
              <p:nvPr/>
            </p:nvGrpSpPr>
            <p:grpSpPr>
              <a:xfrm>
                <a:off x="-1" y="0"/>
                <a:ext cx="2201660" cy="1753485"/>
                <a:chOff x="0" y="0"/>
                <a:chExt cx="2201658" cy="1753484"/>
              </a:xfrm>
            </p:grpSpPr>
            <p:sp>
              <p:nvSpPr>
                <p:cNvPr id="694" name="Straight Connector 59"/>
                <p:cNvSpPr/>
                <p:nvPr/>
              </p:nvSpPr>
              <p:spPr>
                <a:xfrm flipH="1">
                  <a:off x="400303" y="88146"/>
                  <a:ext cx="1" cy="116319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5" name="Straight Connector 60"/>
                <p:cNvSpPr/>
                <p:nvPr/>
              </p:nvSpPr>
              <p:spPr>
                <a:xfrm>
                  <a:off x="400303" y="1251339"/>
                  <a:ext cx="1640291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6" name="TextBox 61"/>
                <p:cNvSpPr txBox="1"/>
                <p:nvPr/>
              </p:nvSpPr>
              <p:spPr>
                <a:xfrm>
                  <a:off x="400303" y="1372484"/>
                  <a:ext cx="1801356" cy="381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800"/>
                  </a:lvl1pPr>
                </a:lstStyle>
                <a:p>
                  <a:r>
                    <a:t>Frequency(Hz)</a:t>
                  </a:r>
                </a:p>
              </p:txBody>
            </p:sp>
            <p:sp>
              <p:nvSpPr>
                <p:cNvPr id="697" name="TextBox 62"/>
                <p:cNvSpPr txBox="1"/>
                <p:nvPr/>
              </p:nvSpPr>
              <p:spPr>
                <a:xfrm rot="16200000">
                  <a:off x="-499227" y="499226"/>
                  <a:ext cx="1379454" cy="381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800"/>
                  </a:lvl1pPr>
                </a:lstStyle>
                <a:p>
                  <a:r>
                    <a:t>Amplitude</a:t>
                  </a:r>
                </a:p>
              </p:txBody>
            </p:sp>
          </p:grpSp>
          <p:sp>
            <p:nvSpPr>
              <p:cNvPr id="699" name="Straight Connector 58"/>
              <p:cNvSpPr/>
              <p:nvPr/>
            </p:nvSpPr>
            <p:spPr>
              <a:xfrm>
                <a:off x="1265869" y="831729"/>
                <a:ext cx="1" cy="419612"/>
              </a:xfrm>
              <a:prstGeom prst="lin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01" name="TextBox 63"/>
            <p:cNvSpPr txBox="1"/>
            <p:nvPr/>
          </p:nvSpPr>
          <p:spPr>
            <a:xfrm>
              <a:off x="925675" y="118935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200</a:t>
              </a:r>
            </a:p>
          </p:txBody>
        </p:sp>
        <p:sp>
          <p:nvSpPr>
            <p:cNvPr id="702" name="TextBox 64"/>
            <p:cNvSpPr txBox="1"/>
            <p:nvPr/>
          </p:nvSpPr>
          <p:spPr>
            <a:xfrm>
              <a:off x="451829" y="1191532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100</a:t>
              </a:r>
            </a:p>
          </p:txBody>
        </p:sp>
        <p:sp>
          <p:nvSpPr>
            <p:cNvPr id="703" name="TextBox 65"/>
            <p:cNvSpPr txBox="1"/>
            <p:nvPr/>
          </p:nvSpPr>
          <p:spPr>
            <a:xfrm>
              <a:off x="1393656" y="1195827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300</a:t>
              </a:r>
            </a:p>
          </p:txBody>
        </p:sp>
        <p:sp>
          <p:nvSpPr>
            <p:cNvPr id="704" name="Straight Connector 66"/>
            <p:cNvSpPr/>
            <p:nvPr/>
          </p:nvSpPr>
          <p:spPr>
            <a:xfrm flipH="1">
              <a:off x="773303" y="83012"/>
              <a:ext cx="1" cy="116319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05" name="Straight Connector 67"/>
            <p:cNvSpPr/>
            <p:nvPr/>
          </p:nvSpPr>
          <p:spPr>
            <a:xfrm>
              <a:off x="1733722" y="659529"/>
              <a:ext cx="1" cy="591812"/>
            </a:xfrm>
            <a:prstGeom prst="line">
              <a:avLst/>
            </a:prstGeom>
            <a:noFill/>
            <a:ln w="76200" cap="flat">
              <a:solidFill>
                <a:srgbClr val="0000B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07" name="Straight Arrow Connector 68"/>
          <p:cNvSpPr/>
          <p:nvPr/>
        </p:nvSpPr>
        <p:spPr>
          <a:xfrm>
            <a:off x="5414140" y="7960932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8" name="Straight Arrow Connector 69"/>
          <p:cNvSpPr/>
          <p:nvPr/>
        </p:nvSpPr>
        <p:spPr>
          <a:xfrm flipH="1" flipV="1">
            <a:off x="9415837" y="3476120"/>
            <a:ext cx="1780073" cy="2522645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9" name="Straight Arrow Connector 76"/>
          <p:cNvSpPr/>
          <p:nvPr/>
        </p:nvSpPr>
        <p:spPr>
          <a:xfrm flipH="1" flipV="1">
            <a:off x="9568236" y="5349864"/>
            <a:ext cx="1627673" cy="650645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0" name="Straight Arrow Connector 78"/>
          <p:cNvSpPr/>
          <p:nvPr/>
        </p:nvSpPr>
        <p:spPr>
          <a:xfrm flipH="1">
            <a:off x="9686303" y="5998764"/>
            <a:ext cx="1509606" cy="719501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1" name="TextBox 83"/>
          <p:cNvSpPr txBox="1"/>
          <p:nvPr/>
        </p:nvSpPr>
        <p:spPr>
          <a:xfrm>
            <a:off x="11193554" y="5797307"/>
            <a:ext cx="13045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harmonics</a:t>
            </a:r>
          </a:p>
        </p:txBody>
      </p:sp>
      <p:sp>
        <p:nvSpPr>
          <p:cNvPr id="712" name="TextBox 89"/>
          <p:cNvSpPr txBox="1"/>
          <p:nvPr/>
        </p:nvSpPr>
        <p:spPr>
          <a:xfrm>
            <a:off x="8619927" y="2801007"/>
            <a:ext cx="33284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Fundamental frequency (F0)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1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719" name="Group 6"/>
          <p:cNvGrpSpPr/>
          <p:nvPr/>
        </p:nvGrpSpPr>
        <p:grpSpPr>
          <a:xfrm>
            <a:off x="3308653" y="3039372"/>
            <a:ext cx="6388101" cy="4978401"/>
            <a:chOff x="0" y="0"/>
            <a:chExt cx="6388100" cy="4978400"/>
          </a:xfrm>
        </p:grpSpPr>
        <p:pic>
          <p:nvPicPr>
            <p:cNvPr id="716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388100" cy="497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Rectangle 4"/>
            <p:cNvSpPr/>
            <p:nvPr/>
          </p:nvSpPr>
          <p:spPr>
            <a:xfrm>
              <a:off x="1288670" y="2635979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Rectangle 5"/>
            <p:cNvSpPr/>
            <p:nvPr/>
          </p:nvSpPr>
          <p:spPr>
            <a:xfrm>
              <a:off x="1288670" y="3109890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2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2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678"/>
            <a:ext cx="7426881" cy="6870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910333"/>
            <a:ext cx="6565900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TextBox 9"/>
          <p:cNvSpPr txBox="1"/>
          <p:nvPr/>
        </p:nvSpPr>
        <p:spPr>
          <a:xfrm>
            <a:off x="8284711" y="2936531"/>
            <a:ext cx="41202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View:Sound scaling</a:t>
            </a:r>
          </a:p>
        </p:txBody>
      </p:sp>
      <p:sp>
        <p:nvSpPr>
          <p:cNvPr id="726" name="Rectangle 10"/>
          <p:cNvSpPr/>
          <p:nvPr/>
        </p:nvSpPr>
        <p:spPr>
          <a:xfrm>
            <a:off x="9834746" y="4288247"/>
            <a:ext cx="1143930" cy="35095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29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03500"/>
            <a:ext cx="4711046" cy="2428834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TextBox 5"/>
          <p:cNvSpPr txBox="1"/>
          <p:nvPr/>
        </p:nvSpPr>
        <p:spPr>
          <a:xfrm>
            <a:off x="6043936" y="3341209"/>
            <a:ext cx="616214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at least several cycles</a:t>
            </a:r>
          </a:p>
          <a:p>
            <a:r>
              <a:t>Spectrum:Spectral slice</a:t>
            </a:r>
          </a:p>
        </p:txBody>
      </p:sp>
      <p:pic>
        <p:nvPicPr>
          <p:cNvPr id="73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162441"/>
            <a:ext cx="4428221" cy="3262384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TextBox 7"/>
          <p:cNvSpPr txBox="1"/>
          <p:nvPr/>
        </p:nvSpPr>
        <p:spPr>
          <a:xfrm>
            <a:off x="7421143" y="6117408"/>
            <a:ext cx="31811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View:Zoom</a:t>
            </a:r>
          </a:p>
          <a:p>
            <a:r>
              <a:t>From 0 to 3000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consonants</a:t>
            </a:r>
          </a:p>
        </p:txBody>
      </p:sp>
      <p:pic>
        <p:nvPicPr>
          <p:cNvPr id="242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09" y="2603500"/>
            <a:ext cx="6981182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voice source</a:t>
            </a:r>
          </a:p>
        </p:txBody>
      </p:sp>
      <p:sp>
        <p:nvSpPr>
          <p:cNvPr id="736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288183" y="6099916"/>
            <a:ext cx="9991278" cy="3008180"/>
          </a:xfrm>
          <a:prstGeom prst="rect">
            <a:avLst/>
          </a:prstGeom>
        </p:spPr>
        <p:txBody>
          <a:bodyPr/>
          <a:lstStyle/>
          <a:p>
            <a:r>
              <a:t>Measured by ElectroGlottoGraph (EGG)</a:t>
            </a:r>
          </a:p>
          <a:p>
            <a:r>
              <a:t>Open vowelEGG.collection in Praat</a:t>
            </a:r>
          </a:p>
          <a:p>
            <a:r>
              <a:t>Compare spectrums between EGG and audio</a:t>
            </a:r>
          </a:p>
        </p:txBody>
      </p:sp>
      <p:pic>
        <p:nvPicPr>
          <p:cNvPr id="737" name="Picture 3" descr="Picture 3"/>
          <p:cNvPicPr>
            <a:picLocks noChangeAspect="1"/>
          </p:cNvPicPr>
          <p:nvPr/>
        </p:nvPicPr>
        <p:blipFill>
          <a:blip r:embed="rId2"/>
          <a:srcRect r="25018" b="47007"/>
          <a:stretch>
            <a:fillRect/>
          </a:stretch>
        </p:blipFill>
        <p:spPr>
          <a:xfrm>
            <a:off x="1957346" y="2590799"/>
            <a:ext cx="9171722" cy="3509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voice source</a:t>
            </a:r>
          </a:p>
        </p:txBody>
      </p:sp>
      <p:sp>
        <p:nvSpPr>
          <p:cNvPr id="740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41" name="Picture 3" descr="Picture 3"/>
          <p:cNvPicPr>
            <a:picLocks noChangeAspect="1"/>
          </p:cNvPicPr>
          <p:nvPr/>
        </p:nvPicPr>
        <p:blipFill>
          <a:blip r:embed="rId4"/>
          <a:srcRect r="636"/>
          <a:stretch>
            <a:fillRect/>
          </a:stretch>
        </p:blipFill>
        <p:spPr>
          <a:xfrm>
            <a:off x="79" y="4097592"/>
            <a:ext cx="7924722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TextBox 5"/>
          <p:cNvSpPr txBox="1"/>
          <p:nvPr/>
        </p:nvSpPr>
        <p:spPr>
          <a:xfrm>
            <a:off x="4967964" y="2841614"/>
            <a:ext cx="29568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solidFill>
                  <a:srgbClr val="3366FF"/>
                </a:solidFill>
              </a:defRPr>
            </a:pPr>
            <a:r>
              <a:t>Select several cycles</a:t>
            </a:r>
          </a:p>
          <a:p>
            <a:pPr>
              <a:defRPr sz="2000" i="1">
                <a:solidFill>
                  <a:srgbClr val="3366FF"/>
                </a:solidFill>
              </a:defRPr>
            </a:pPr>
            <a:r>
              <a:t>Spectrum:Spectral slice</a:t>
            </a:r>
          </a:p>
        </p:txBody>
      </p:sp>
      <p:pic>
        <p:nvPicPr>
          <p:cNvPr id="743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55" y="3877200"/>
            <a:ext cx="4098206" cy="358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TextBox 7"/>
          <p:cNvSpPr txBox="1"/>
          <p:nvPr/>
        </p:nvSpPr>
        <p:spPr>
          <a:xfrm>
            <a:off x="9775234" y="7410222"/>
            <a:ext cx="12532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frequency</a:t>
            </a:r>
          </a:p>
        </p:txBody>
      </p:sp>
      <p:sp>
        <p:nvSpPr>
          <p:cNvPr id="745" name="TextBox 8"/>
          <p:cNvSpPr txBox="1"/>
          <p:nvPr/>
        </p:nvSpPr>
        <p:spPr>
          <a:xfrm rot="16200000">
            <a:off x="8083230" y="5504314"/>
            <a:ext cx="12433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amplitude</a:t>
            </a:r>
          </a:p>
        </p:txBody>
      </p:sp>
      <p:sp>
        <p:nvSpPr>
          <p:cNvPr id="746" name="Rectangle 4"/>
          <p:cNvSpPr/>
          <p:nvPr/>
        </p:nvSpPr>
        <p:spPr>
          <a:xfrm>
            <a:off x="3943632" y="4080879"/>
            <a:ext cx="401048" cy="165136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747" name="Straight Arrow Connector 13"/>
          <p:cNvCxnSpPr>
            <a:stCxn id="746" idx="0"/>
            <a:endCxn id="742" idx="0"/>
          </p:cNvCxnSpPr>
          <p:nvPr/>
        </p:nvCxnSpPr>
        <p:spPr>
          <a:xfrm flipV="1">
            <a:off x="4144155" y="3197214"/>
            <a:ext cx="2302228" cy="170934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748" name="TextBox 26"/>
          <p:cNvSpPr txBox="1"/>
          <p:nvPr/>
        </p:nvSpPr>
        <p:spPr>
          <a:xfrm>
            <a:off x="9002889" y="4213873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F0</a:t>
            </a:r>
          </a:p>
        </p:txBody>
      </p:sp>
      <p:sp>
        <p:nvSpPr>
          <p:cNvPr id="749" name="TextBox 27"/>
          <p:cNvSpPr txBox="1"/>
          <p:nvPr/>
        </p:nvSpPr>
        <p:spPr>
          <a:xfrm>
            <a:off x="9140117" y="501245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x2</a:t>
            </a:r>
          </a:p>
        </p:txBody>
      </p:sp>
      <p:sp>
        <p:nvSpPr>
          <p:cNvPr id="750" name="TextBox 28"/>
          <p:cNvSpPr txBox="1"/>
          <p:nvPr/>
        </p:nvSpPr>
        <p:spPr>
          <a:xfrm>
            <a:off x="9275806" y="5281838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x3</a:t>
            </a:r>
          </a:p>
        </p:txBody>
      </p:sp>
      <p:sp>
        <p:nvSpPr>
          <p:cNvPr id="751" name="TextBox 29"/>
          <p:cNvSpPr txBox="1"/>
          <p:nvPr/>
        </p:nvSpPr>
        <p:spPr>
          <a:xfrm>
            <a:off x="9428206" y="556793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x4</a:t>
            </a:r>
          </a:p>
        </p:txBody>
      </p:sp>
      <p:sp>
        <p:nvSpPr>
          <p:cNvPr id="752" name="TextBox 30"/>
          <p:cNvSpPr txBox="1"/>
          <p:nvPr/>
        </p:nvSpPr>
        <p:spPr>
          <a:xfrm>
            <a:off x="9563896" y="590416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x5</a:t>
            </a:r>
          </a:p>
        </p:txBody>
      </p:sp>
      <p:sp>
        <p:nvSpPr>
          <p:cNvPr id="753" name="TextBox 31"/>
          <p:cNvSpPr txBox="1"/>
          <p:nvPr/>
        </p:nvSpPr>
        <p:spPr>
          <a:xfrm>
            <a:off x="9833267" y="629053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x7</a:t>
            </a:r>
          </a:p>
        </p:txBody>
      </p:sp>
      <p:sp>
        <p:nvSpPr>
          <p:cNvPr id="754" name="TextBox 32"/>
          <p:cNvSpPr txBox="1"/>
          <p:nvPr/>
        </p:nvSpPr>
        <p:spPr>
          <a:xfrm>
            <a:off x="9985667" y="6409511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x8</a:t>
            </a:r>
          </a:p>
        </p:txBody>
      </p:sp>
      <p:sp>
        <p:nvSpPr>
          <p:cNvPr id="755" name="TextBox 33"/>
          <p:cNvSpPr txBox="1"/>
          <p:nvPr/>
        </p:nvSpPr>
        <p:spPr>
          <a:xfrm>
            <a:off x="10138067" y="6511775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x9</a:t>
            </a:r>
          </a:p>
        </p:txBody>
      </p:sp>
      <p:sp>
        <p:nvSpPr>
          <p:cNvPr id="756" name="TextBox 34"/>
          <p:cNvSpPr txBox="1"/>
          <p:nvPr/>
        </p:nvSpPr>
        <p:spPr>
          <a:xfrm>
            <a:off x="10222931" y="6630751"/>
            <a:ext cx="41924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x10</a:t>
            </a:r>
          </a:p>
        </p:txBody>
      </p:sp>
      <p:sp>
        <p:nvSpPr>
          <p:cNvPr id="757" name="TextBox 35"/>
          <p:cNvSpPr txBox="1"/>
          <p:nvPr/>
        </p:nvSpPr>
        <p:spPr>
          <a:xfrm>
            <a:off x="10751071" y="6783151"/>
            <a:ext cx="46985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…….</a:t>
            </a:r>
          </a:p>
        </p:txBody>
      </p:sp>
      <p:sp>
        <p:nvSpPr>
          <p:cNvPr id="758" name="TextBox 36"/>
          <p:cNvSpPr txBox="1"/>
          <p:nvPr/>
        </p:nvSpPr>
        <p:spPr>
          <a:xfrm>
            <a:off x="9701596" y="6058558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x6</a:t>
            </a:r>
          </a:p>
        </p:txBody>
      </p:sp>
      <p:sp>
        <p:nvSpPr>
          <p:cNvPr id="759" name="TextBox 38"/>
          <p:cNvSpPr txBox="1"/>
          <p:nvPr/>
        </p:nvSpPr>
        <p:spPr>
          <a:xfrm>
            <a:off x="8672671" y="8089981"/>
            <a:ext cx="35856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rgbClr val="FF0000"/>
                </a:solidFill>
              </a:defRPr>
            </a:lvl1pPr>
          </a:lstStyle>
          <a:p>
            <a:r>
              <a:t>gradually decreasing </a:t>
            </a:r>
          </a:p>
        </p:txBody>
      </p:sp>
      <p:pic>
        <p:nvPicPr>
          <p:cNvPr id="760" name="CD_EGG_1.wav" descr="CD_EGG_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471" y="269335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" fill="hold"/>
                                        <p:tgtEl>
                                          <p:spTgt spid="7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6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0" y="3868687"/>
            <a:ext cx="3832046" cy="359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Filtered by vocal tract</a:t>
            </a:r>
          </a:p>
        </p:txBody>
      </p:sp>
      <p:sp>
        <p:nvSpPr>
          <p:cNvPr id="764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65" name="Picture 9" descr="Picture 9"/>
          <p:cNvPicPr>
            <a:picLocks noChangeAspect="1"/>
          </p:cNvPicPr>
          <p:nvPr/>
        </p:nvPicPr>
        <p:blipFill>
          <a:blip r:embed="rId5"/>
          <a:srcRect r="794"/>
          <a:stretch>
            <a:fillRect/>
          </a:stretch>
        </p:blipFill>
        <p:spPr>
          <a:xfrm>
            <a:off x="0" y="4074383"/>
            <a:ext cx="7924801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Rectangle 11"/>
          <p:cNvSpPr/>
          <p:nvPr/>
        </p:nvSpPr>
        <p:spPr>
          <a:xfrm>
            <a:off x="3943632" y="4074383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7" name="TextBox 26"/>
          <p:cNvSpPr txBox="1"/>
          <p:nvPr/>
        </p:nvSpPr>
        <p:spPr>
          <a:xfrm>
            <a:off x="9775234" y="7410222"/>
            <a:ext cx="12532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frequency</a:t>
            </a:r>
          </a:p>
        </p:txBody>
      </p:sp>
      <p:sp>
        <p:nvSpPr>
          <p:cNvPr id="768" name="TextBox 27"/>
          <p:cNvSpPr txBox="1"/>
          <p:nvPr/>
        </p:nvSpPr>
        <p:spPr>
          <a:xfrm rot="16200000">
            <a:off x="8083230" y="5504314"/>
            <a:ext cx="12433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amplitude</a:t>
            </a:r>
          </a:p>
        </p:txBody>
      </p:sp>
      <p:sp>
        <p:nvSpPr>
          <p:cNvPr id="769" name="TextBox 28"/>
          <p:cNvSpPr txBox="1"/>
          <p:nvPr/>
        </p:nvSpPr>
        <p:spPr>
          <a:xfrm>
            <a:off x="9002889" y="4113602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F0</a:t>
            </a:r>
          </a:p>
        </p:txBody>
      </p:sp>
      <p:sp>
        <p:nvSpPr>
          <p:cNvPr id="770" name="TextBox 29"/>
          <p:cNvSpPr txBox="1"/>
          <p:nvPr/>
        </p:nvSpPr>
        <p:spPr>
          <a:xfrm>
            <a:off x="9140117" y="427712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x2</a:t>
            </a:r>
          </a:p>
        </p:txBody>
      </p:sp>
      <p:sp>
        <p:nvSpPr>
          <p:cNvPr id="771" name="TextBox 30"/>
          <p:cNvSpPr txBox="1"/>
          <p:nvPr/>
        </p:nvSpPr>
        <p:spPr>
          <a:xfrm>
            <a:off x="9275806" y="459664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x3</a:t>
            </a:r>
          </a:p>
        </p:txBody>
      </p:sp>
      <p:sp>
        <p:nvSpPr>
          <p:cNvPr id="772" name="TextBox 31"/>
          <p:cNvSpPr txBox="1"/>
          <p:nvPr/>
        </p:nvSpPr>
        <p:spPr>
          <a:xfrm>
            <a:off x="9428206" y="449836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x4</a:t>
            </a:r>
          </a:p>
        </p:txBody>
      </p:sp>
      <p:sp>
        <p:nvSpPr>
          <p:cNvPr id="773" name="TextBox 32"/>
          <p:cNvSpPr txBox="1"/>
          <p:nvPr/>
        </p:nvSpPr>
        <p:spPr>
          <a:xfrm>
            <a:off x="9563896" y="406584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x5</a:t>
            </a:r>
          </a:p>
        </p:txBody>
      </p:sp>
      <p:sp>
        <p:nvSpPr>
          <p:cNvPr id="774" name="TextBox 33"/>
          <p:cNvSpPr txBox="1"/>
          <p:nvPr/>
        </p:nvSpPr>
        <p:spPr>
          <a:xfrm>
            <a:off x="9900107" y="395085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x7</a:t>
            </a:r>
          </a:p>
        </p:txBody>
      </p:sp>
      <p:sp>
        <p:nvSpPr>
          <p:cNvPr id="775" name="TextBox 34"/>
          <p:cNvSpPr txBox="1"/>
          <p:nvPr/>
        </p:nvSpPr>
        <p:spPr>
          <a:xfrm>
            <a:off x="10019086" y="512268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x8</a:t>
            </a:r>
          </a:p>
        </p:txBody>
      </p:sp>
      <p:sp>
        <p:nvSpPr>
          <p:cNvPr id="776" name="TextBox 35"/>
          <p:cNvSpPr txBox="1"/>
          <p:nvPr/>
        </p:nvSpPr>
        <p:spPr>
          <a:xfrm>
            <a:off x="10171486" y="4873999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x9</a:t>
            </a:r>
          </a:p>
        </p:txBody>
      </p:sp>
      <p:sp>
        <p:nvSpPr>
          <p:cNvPr id="777" name="TextBox 36"/>
          <p:cNvSpPr txBox="1"/>
          <p:nvPr/>
        </p:nvSpPr>
        <p:spPr>
          <a:xfrm>
            <a:off x="10323191" y="4959550"/>
            <a:ext cx="4192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x10</a:t>
            </a:r>
          </a:p>
        </p:txBody>
      </p:sp>
      <p:sp>
        <p:nvSpPr>
          <p:cNvPr id="778" name="TextBox 37"/>
          <p:cNvSpPr txBox="1"/>
          <p:nvPr/>
        </p:nvSpPr>
        <p:spPr>
          <a:xfrm>
            <a:off x="10784088" y="4402881"/>
            <a:ext cx="46985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…….</a:t>
            </a:r>
          </a:p>
        </p:txBody>
      </p:sp>
      <p:sp>
        <p:nvSpPr>
          <p:cNvPr id="779" name="TextBox 38"/>
          <p:cNvSpPr txBox="1"/>
          <p:nvPr/>
        </p:nvSpPr>
        <p:spPr>
          <a:xfrm>
            <a:off x="9718306" y="3852574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x6</a:t>
            </a:r>
          </a:p>
        </p:txBody>
      </p:sp>
      <p:sp>
        <p:nvSpPr>
          <p:cNvPr id="780" name="TextBox 39"/>
          <p:cNvSpPr txBox="1"/>
          <p:nvPr/>
        </p:nvSpPr>
        <p:spPr>
          <a:xfrm>
            <a:off x="7954098" y="8252511"/>
            <a:ext cx="466634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i="1">
                <a:solidFill>
                  <a:srgbClr val="FF0000"/>
                </a:solidFill>
              </a:defRPr>
            </a:pPr>
            <a:r>
              <a:t>Jigjagging </a:t>
            </a:r>
          </a:p>
          <a:p>
            <a:pPr>
              <a:defRPr sz="2800" i="1">
                <a:solidFill>
                  <a:srgbClr val="FF0000"/>
                </a:solidFill>
              </a:defRPr>
            </a:pPr>
            <a:r>
              <a:t>with peaks and valleys </a:t>
            </a:r>
          </a:p>
        </p:txBody>
      </p:sp>
      <p:sp>
        <p:nvSpPr>
          <p:cNvPr id="781" name="TextBox 40"/>
          <p:cNvSpPr txBox="1"/>
          <p:nvPr/>
        </p:nvSpPr>
        <p:spPr>
          <a:xfrm>
            <a:off x="4967964" y="2841614"/>
            <a:ext cx="29568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solidFill>
                  <a:srgbClr val="3366FF"/>
                </a:solidFill>
              </a:defRPr>
            </a:pPr>
            <a:r>
              <a:t>Select several cycles</a:t>
            </a:r>
          </a:p>
          <a:p>
            <a:pPr>
              <a:defRPr sz="2000" i="1">
                <a:solidFill>
                  <a:srgbClr val="3366FF"/>
                </a:solidFill>
              </a:defRPr>
            </a:pPr>
            <a:r>
              <a:t>Spectrum:Spectral slice</a:t>
            </a:r>
          </a:p>
        </p:txBody>
      </p:sp>
      <p:sp>
        <p:nvSpPr>
          <p:cNvPr id="782" name="Straight Arrow Connector 41"/>
          <p:cNvSpPr/>
          <p:nvPr/>
        </p:nvSpPr>
        <p:spPr>
          <a:xfrm flipV="1">
            <a:off x="4144156" y="3197216"/>
            <a:ext cx="823810" cy="883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783" name="CD_AUDIO_1.wav" descr="CD_AUDIO_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1040" y="305588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74" fill="hold"/>
                                        <p:tgtEl>
                                          <p:spTgt spid="7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8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150" y="6280367"/>
            <a:ext cx="3832046" cy="3419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&amp; filter</a:t>
            </a:r>
          </a:p>
        </p:txBody>
      </p:sp>
      <p:sp>
        <p:nvSpPr>
          <p:cNvPr id="787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88" name="Picture 3" descr="Picture 3"/>
          <p:cNvPicPr>
            <a:picLocks noChangeAspect="1"/>
          </p:cNvPicPr>
          <p:nvPr/>
        </p:nvPicPr>
        <p:blipFill>
          <a:blip r:embed="rId3"/>
          <a:srcRect r="636"/>
          <a:stretch>
            <a:fillRect/>
          </a:stretch>
        </p:blipFill>
        <p:spPr>
          <a:xfrm>
            <a:off x="79" y="2526663"/>
            <a:ext cx="7924722" cy="3365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2" name="Group 14"/>
          <p:cNvGrpSpPr/>
          <p:nvPr/>
        </p:nvGrpSpPr>
        <p:grpSpPr>
          <a:xfrm>
            <a:off x="8355155" y="2306272"/>
            <a:ext cx="4098206" cy="3939423"/>
            <a:chOff x="0" y="0"/>
            <a:chExt cx="4098204" cy="3939421"/>
          </a:xfrm>
        </p:grpSpPr>
        <p:pic>
          <p:nvPicPr>
            <p:cNvPr id="789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098205" cy="3584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0" name="TextBox 7"/>
            <p:cNvSpPr txBox="1"/>
            <p:nvPr/>
          </p:nvSpPr>
          <p:spPr>
            <a:xfrm>
              <a:off x="1420078" y="3533021"/>
              <a:ext cx="125323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3366FF"/>
                  </a:solidFill>
                </a:defRPr>
              </a:lvl1pPr>
            </a:lstStyle>
            <a:p>
              <a:r>
                <a:t>frequency</a:t>
              </a:r>
            </a:p>
          </p:txBody>
        </p:sp>
        <p:sp>
          <p:nvSpPr>
            <p:cNvPr id="791" name="TextBox 8"/>
            <p:cNvSpPr txBox="1"/>
            <p:nvPr/>
          </p:nvSpPr>
          <p:spPr>
            <a:xfrm rot="16200000">
              <a:off x="-271927" y="1627114"/>
              <a:ext cx="124333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3366FF"/>
                  </a:solidFill>
                </a:defRPr>
              </a:lvl1pPr>
            </a:lstStyle>
            <a:p>
              <a:r>
                <a:t>amplitude</a:t>
              </a:r>
            </a:p>
          </p:txBody>
        </p:sp>
      </p:grpSp>
      <p:pic>
        <p:nvPicPr>
          <p:cNvPr id="793" name="Picture 9" descr="Picture 9"/>
          <p:cNvPicPr>
            <a:picLocks noChangeAspect="1"/>
          </p:cNvPicPr>
          <p:nvPr/>
        </p:nvPicPr>
        <p:blipFill>
          <a:blip r:embed="rId5"/>
          <a:srcRect r="794"/>
          <a:stretch>
            <a:fillRect/>
          </a:stretch>
        </p:blipFill>
        <p:spPr>
          <a:xfrm>
            <a:off x="0" y="6180094"/>
            <a:ext cx="7924801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Rectangle 10"/>
          <p:cNvSpPr/>
          <p:nvPr/>
        </p:nvSpPr>
        <p:spPr>
          <a:xfrm>
            <a:off x="3943632" y="2526663"/>
            <a:ext cx="401048" cy="165136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5" name="Rectangle 11"/>
          <p:cNvSpPr/>
          <p:nvPr/>
        </p:nvSpPr>
        <p:spPr>
          <a:xfrm>
            <a:off x="3943632" y="6180094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Freeform 18"/>
          <p:cNvSpPr/>
          <p:nvPr/>
        </p:nvSpPr>
        <p:spPr>
          <a:xfrm>
            <a:off x="9040279" y="6517719"/>
            <a:ext cx="2506547" cy="1558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8" extrusionOk="0">
                <a:moveTo>
                  <a:pt x="0" y="0"/>
                </a:moveTo>
                <a:cubicBezTo>
                  <a:pt x="840" y="2282"/>
                  <a:pt x="1680" y="4563"/>
                  <a:pt x="2448" y="5988"/>
                </a:cubicBezTo>
                <a:cubicBezTo>
                  <a:pt x="3216" y="7414"/>
                  <a:pt x="3696" y="9446"/>
                  <a:pt x="4608" y="8555"/>
                </a:cubicBezTo>
                <a:cubicBezTo>
                  <a:pt x="5520" y="7664"/>
                  <a:pt x="6864" y="-463"/>
                  <a:pt x="7920" y="642"/>
                </a:cubicBezTo>
                <a:cubicBezTo>
                  <a:pt x="8976" y="1747"/>
                  <a:pt x="9480" y="14080"/>
                  <a:pt x="10944" y="15185"/>
                </a:cubicBezTo>
                <a:cubicBezTo>
                  <a:pt x="12408" y="16289"/>
                  <a:pt x="15072" y="6594"/>
                  <a:pt x="16704" y="7272"/>
                </a:cubicBezTo>
                <a:cubicBezTo>
                  <a:pt x="18336" y="7949"/>
                  <a:pt x="19920" y="17359"/>
                  <a:pt x="20736" y="19248"/>
                </a:cubicBezTo>
                <a:cubicBezTo>
                  <a:pt x="21552" y="21137"/>
                  <a:pt x="21600" y="18606"/>
                  <a:pt x="21600" y="18606"/>
                </a:cubicBezTo>
              </a:path>
            </a:pathLst>
          </a:custGeom>
          <a:ln w="38100">
            <a:solidFill>
              <a:srgbClr val="008000"/>
            </a:solidFill>
          </a:ln>
        </p:spPr>
        <p:txBody>
          <a:bodyPr lIns="50800" tIns="50800" rIns="50800" bIns="50800"/>
          <a:lstStyle/>
          <a:p>
            <a:pPr algn="l" defTabSz="914400">
              <a:defRPr sz="1800"/>
            </a:pPr>
            <a:endParaRPr/>
          </a:p>
        </p:txBody>
      </p:sp>
      <p:sp>
        <p:nvSpPr>
          <p:cNvPr id="797" name="TextBox 25"/>
          <p:cNvSpPr txBox="1"/>
          <p:nvPr/>
        </p:nvSpPr>
        <p:spPr>
          <a:xfrm>
            <a:off x="10382898" y="6655108"/>
            <a:ext cx="236127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i="1">
                <a:solidFill>
                  <a:srgbClr val="FF0000"/>
                </a:solidFill>
              </a:defRPr>
            </a:lvl1pPr>
          </a:lstStyle>
          <a:p>
            <a:r>
              <a:t>filtered=carved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Human voice source consists of </a:t>
            </a:r>
            <a:r>
              <a:rPr i="1">
                <a:solidFill>
                  <a:srgbClr val="FF0000"/>
                </a:solidFill>
              </a:rPr>
              <a:t>harmonics</a:t>
            </a:r>
          </a:p>
          <a:p>
            <a:r>
              <a:t>A complex tone = sum of pure tones at integer multiples of the lowest pure tone</a:t>
            </a:r>
          </a:p>
          <a:p>
            <a:r>
              <a:t>the lowest pure tone</a:t>
            </a:r>
          </a:p>
          <a:p>
            <a:pPr lvl="1">
              <a:defRPr i="1">
                <a:solidFill>
                  <a:srgbClr val="FF0000"/>
                </a:solidFill>
              </a:defRPr>
            </a:pPr>
            <a:r>
              <a:t>Fundamental frequency (F0)</a:t>
            </a:r>
          </a:p>
          <a:p>
            <a:pPr lvl="1"/>
            <a:r>
              <a:t>rate of vibration of the larynx</a:t>
            </a:r>
          </a:p>
          <a:p>
            <a:pPr lvl="1"/>
            <a:r>
              <a:t>the number of opening-closing cycles of the larynx per second</a:t>
            </a:r>
          </a:p>
          <a:p>
            <a:r>
              <a:t>Amplitude of pure tones gradually decreases</a:t>
            </a:r>
          </a:p>
        </p:txBody>
      </p:sp>
      <p:sp>
        <p:nvSpPr>
          <p:cNvPr id="8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</a:t>
            </a:r>
          </a:p>
        </p:txBody>
      </p:sp>
      <p:grpSp>
        <p:nvGrpSpPr>
          <p:cNvPr id="821" name="Group 35"/>
          <p:cNvGrpSpPr/>
          <p:nvPr/>
        </p:nvGrpSpPr>
        <p:grpSpPr>
          <a:xfrm>
            <a:off x="7836509" y="4746294"/>
            <a:ext cx="4311209" cy="2634760"/>
            <a:chOff x="0" y="0"/>
            <a:chExt cx="4311208" cy="2634759"/>
          </a:xfrm>
        </p:grpSpPr>
        <p:sp>
          <p:nvSpPr>
            <p:cNvPr id="801" name="TextBox 15"/>
            <p:cNvSpPr txBox="1"/>
            <p:nvPr/>
          </p:nvSpPr>
          <p:spPr>
            <a:xfrm rot="16200000">
              <a:off x="-499227" y="829006"/>
              <a:ext cx="1379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Amplitude</a:t>
              </a:r>
            </a:p>
          </p:txBody>
        </p:sp>
        <p:sp>
          <p:nvSpPr>
            <p:cNvPr id="802" name="TextBox 6"/>
            <p:cNvSpPr txBox="1"/>
            <p:nvPr/>
          </p:nvSpPr>
          <p:spPr>
            <a:xfrm>
              <a:off x="451829" y="2072807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100</a:t>
              </a:r>
            </a:p>
          </p:txBody>
        </p:sp>
        <p:sp>
          <p:nvSpPr>
            <p:cNvPr id="803" name="Straight Connector 12"/>
            <p:cNvSpPr/>
            <p:nvPr/>
          </p:nvSpPr>
          <p:spPr>
            <a:xfrm flipH="1">
              <a:off x="400302" y="0"/>
              <a:ext cx="1" cy="21326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Straight Connector 13"/>
            <p:cNvSpPr/>
            <p:nvPr/>
          </p:nvSpPr>
          <p:spPr>
            <a:xfrm>
              <a:off x="400302" y="2132615"/>
              <a:ext cx="379980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TextBox 14"/>
            <p:cNvSpPr txBox="1"/>
            <p:nvPr/>
          </p:nvSpPr>
          <p:spPr>
            <a:xfrm>
              <a:off x="400303" y="2253759"/>
              <a:ext cx="180135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Frequency(Hz)</a:t>
              </a:r>
            </a:p>
          </p:txBody>
        </p:sp>
        <p:sp>
          <p:nvSpPr>
            <p:cNvPr id="806" name="Straight Connector 11"/>
            <p:cNvSpPr/>
            <p:nvPr/>
          </p:nvSpPr>
          <p:spPr>
            <a:xfrm flipH="1">
              <a:off x="1265869" y="183832"/>
              <a:ext cx="1" cy="1943631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TextBox 5"/>
            <p:cNvSpPr txBox="1"/>
            <p:nvPr/>
          </p:nvSpPr>
          <p:spPr>
            <a:xfrm>
              <a:off x="925674" y="2070630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200</a:t>
              </a:r>
            </a:p>
          </p:txBody>
        </p:sp>
        <p:sp>
          <p:nvSpPr>
            <p:cNvPr id="808" name="TextBox 7"/>
            <p:cNvSpPr txBox="1"/>
            <p:nvPr/>
          </p:nvSpPr>
          <p:spPr>
            <a:xfrm>
              <a:off x="1393656" y="2077103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300</a:t>
              </a:r>
            </a:p>
          </p:txBody>
        </p:sp>
        <p:sp>
          <p:nvSpPr>
            <p:cNvPr id="809" name="Straight Connector 8"/>
            <p:cNvSpPr/>
            <p:nvPr/>
          </p:nvSpPr>
          <p:spPr>
            <a:xfrm flipH="1">
              <a:off x="773302" y="0"/>
              <a:ext cx="1" cy="2127482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Straight Connector 9"/>
            <p:cNvSpPr/>
            <p:nvPr/>
          </p:nvSpPr>
          <p:spPr>
            <a:xfrm flipH="1">
              <a:off x="1733721" y="363202"/>
              <a:ext cx="1" cy="1766839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TextBox 23"/>
            <p:cNvSpPr txBox="1"/>
            <p:nvPr/>
          </p:nvSpPr>
          <p:spPr>
            <a:xfrm>
              <a:off x="1840769" y="2074799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400</a:t>
              </a:r>
            </a:p>
          </p:txBody>
        </p:sp>
        <p:sp>
          <p:nvSpPr>
            <p:cNvPr id="812" name="TextBox 24"/>
            <p:cNvSpPr txBox="1"/>
            <p:nvPr/>
          </p:nvSpPr>
          <p:spPr>
            <a:xfrm>
              <a:off x="2281195" y="2072621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500</a:t>
              </a:r>
            </a:p>
          </p:txBody>
        </p:sp>
        <p:sp>
          <p:nvSpPr>
            <p:cNvPr id="813" name="TextBox 25"/>
            <p:cNvSpPr txBox="1"/>
            <p:nvPr/>
          </p:nvSpPr>
          <p:spPr>
            <a:xfrm>
              <a:off x="2732465" y="207909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600</a:t>
              </a:r>
            </a:p>
          </p:txBody>
        </p:sp>
        <p:sp>
          <p:nvSpPr>
            <p:cNvPr id="814" name="Straight Connector 26"/>
            <p:cNvSpPr/>
            <p:nvPr/>
          </p:nvSpPr>
          <p:spPr>
            <a:xfrm flipH="1">
              <a:off x="2181153" y="566322"/>
              <a:ext cx="1" cy="1550830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Straight Connector 27"/>
            <p:cNvSpPr/>
            <p:nvPr/>
          </p:nvSpPr>
          <p:spPr>
            <a:xfrm flipH="1">
              <a:off x="2615420" y="768755"/>
              <a:ext cx="1" cy="1367684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TextBox 28"/>
            <p:cNvSpPr txBox="1"/>
            <p:nvPr/>
          </p:nvSpPr>
          <p:spPr>
            <a:xfrm>
              <a:off x="3185545" y="207461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700</a:t>
              </a:r>
            </a:p>
          </p:txBody>
        </p:sp>
        <p:sp>
          <p:nvSpPr>
            <p:cNvPr id="817" name="TextBox 29"/>
            <p:cNvSpPr txBox="1"/>
            <p:nvPr/>
          </p:nvSpPr>
          <p:spPr>
            <a:xfrm>
              <a:off x="3653526" y="2081086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800</a:t>
              </a:r>
            </a:p>
          </p:txBody>
        </p:sp>
        <p:sp>
          <p:nvSpPr>
            <p:cNvPr id="818" name="Straight Connector 32"/>
            <p:cNvSpPr/>
            <p:nvPr/>
          </p:nvSpPr>
          <p:spPr>
            <a:xfrm flipH="1">
              <a:off x="3064815" y="902451"/>
              <a:ext cx="1" cy="1223683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Straight Connector 33"/>
            <p:cNvSpPr/>
            <p:nvPr/>
          </p:nvSpPr>
          <p:spPr>
            <a:xfrm>
              <a:off x="3507117" y="1046452"/>
              <a:ext cx="1" cy="1079682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Straight Connector 34"/>
            <p:cNvSpPr/>
            <p:nvPr/>
          </p:nvSpPr>
          <p:spPr>
            <a:xfrm>
              <a:off x="3977014" y="1123603"/>
              <a:ext cx="1" cy="1007681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</a:t>
            </a:r>
          </a:p>
        </p:txBody>
      </p:sp>
      <p:sp>
        <p:nvSpPr>
          <p:cNvPr id="824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Compare spectrums between audio and EGG</a:t>
            </a:r>
          </a:p>
          <a:p>
            <a:r>
              <a:rPr dirty="0"/>
              <a:t>EGG: gradual decreasing </a:t>
            </a:r>
          </a:p>
          <a:p>
            <a:r>
              <a:rPr dirty="0"/>
              <a:t>audio: peaks/mountains and valleys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dirty="0"/>
              <a:t>Because it is filtered by the vocal tract (VT)</a:t>
            </a:r>
          </a:p>
          <a:p>
            <a:pPr lvl="1">
              <a:defRPr>
                <a:solidFill>
                  <a:srgbClr val="FF0000"/>
                </a:solidFill>
              </a:defRPr>
            </a:pPr>
            <a:r>
              <a:rPr dirty="0"/>
              <a:t>peaks/mountains: frequencies VT likes = formants</a:t>
            </a:r>
          </a:p>
          <a:p>
            <a:pPr lvl="1">
              <a:defRPr>
                <a:solidFill>
                  <a:srgbClr val="FF0000"/>
                </a:solidFill>
              </a:defRPr>
            </a:pPr>
            <a:r>
              <a:rPr dirty="0"/>
              <a:t>valleys: frequencies VT does NOT like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4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 allows one to synthesize Source</a:t>
            </a:r>
          </a:p>
          <a:p>
            <a:r>
              <a:t>Create harmonics from 100Hz to 1000Hz </a:t>
            </a:r>
          </a:p>
          <a:p>
            <a:r>
              <a:t>with decreasing amplitude by .05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67949" y="2477764"/>
            <a:ext cx="6136852" cy="2935927"/>
          </a:xfrm>
          <a:prstGeom prst="rect">
            <a:avLst/>
          </a:prstGeom>
        </p:spPr>
        <p:txBody>
          <a:bodyPr/>
          <a:lstStyle/>
          <a:p>
            <a:r>
              <a:t>Create Sound as pure tone </a:t>
            </a:r>
          </a:p>
          <a:p>
            <a:r>
              <a:t>Frequency: 100Hz</a:t>
            </a:r>
          </a:p>
          <a:p>
            <a:r>
              <a:t>Amplitude: 1</a:t>
            </a:r>
          </a:p>
        </p:txBody>
      </p:sp>
      <p:grpSp>
        <p:nvGrpSpPr>
          <p:cNvPr id="850" name="Group 15"/>
          <p:cNvGrpSpPr/>
          <p:nvPr/>
        </p:nvGrpSpPr>
        <p:grpSpPr>
          <a:xfrm>
            <a:off x="0" y="4390182"/>
            <a:ext cx="6629400" cy="5092701"/>
            <a:chOff x="0" y="0"/>
            <a:chExt cx="6629400" cy="5092700"/>
          </a:xfrm>
        </p:grpSpPr>
        <p:pic>
          <p:nvPicPr>
            <p:cNvPr id="847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29400" cy="509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8" name="Rectangle 12"/>
            <p:cNvSpPr/>
            <p:nvPr/>
          </p:nvSpPr>
          <p:spPr>
            <a:xfrm>
              <a:off x="1405661" y="2655560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Rectangle 13"/>
            <p:cNvSpPr/>
            <p:nvPr/>
          </p:nvSpPr>
          <p:spPr>
            <a:xfrm>
              <a:off x="1405661" y="3129471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51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29" y="5597523"/>
            <a:ext cx="6335273" cy="227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grpSp>
        <p:nvGrpSpPr>
          <p:cNvPr id="857" name="Group 5"/>
          <p:cNvGrpSpPr/>
          <p:nvPr/>
        </p:nvGrpSpPr>
        <p:grpSpPr>
          <a:xfrm>
            <a:off x="42143" y="4382884"/>
            <a:ext cx="6591301" cy="5041901"/>
            <a:chOff x="0" y="0"/>
            <a:chExt cx="6591300" cy="5041900"/>
          </a:xfrm>
        </p:grpSpPr>
        <p:pic>
          <p:nvPicPr>
            <p:cNvPr id="854" name="Picture 4" descr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0" cy="5041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5" name="Rectangle 12"/>
            <p:cNvSpPr/>
            <p:nvPr/>
          </p:nvSpPr>
          <p:spPr>
            <a:xfrm>
              <a:off x="1363517" y="2596010"/>
              <a:ext cx="2588092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Rectangle 13"/>
            <p:cNvSpPr/>
            <p:nvPr/>
          </p:nvSpPr>
          <p:spPr>
            <a:xfrm>
              <a:off x="1363517" y="3069921"/>
              <a:ext cx="2588092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5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1" y="5524872"/>
            <a:ext cx="6387472" cy="242625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ontent Placeholder 2"/>
          <p:cNvSpPr txBox="1"/>
          <p:nvPr/>
        </p:nvSpPr>
        <p:spPr>
          <a:xfrm>
            <a:off x="6867949" y="2477764"/>
            <a:ext cx="6136852" cy="293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Create Sound as pure tone </a:t>
            </a:r>
          </a:p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Frequency: 200Hz</a:t>
            </a:r>
          </a:p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Amplitude: 0.95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pure tones </a:t>
            </a:r>
          </a:p>
          <a:p>
            <a:pPr lvl="1"/>
            <a:r>
              <a:t>with different frequencies and amplitudes</a:t>
            </a:r>
          </a:p>
          <a:p>
            <a:r>
              <a:t>Combine to stereo</a:t>
            </a:r>
          </a:p>
          <a:p>
            <a:r>
              <a:t>Convert to mono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vowels</a:t>
            </a:r>
          </a:p>
        </p:txBody>
      </p:sp>
      <p:pic>
        <p:nvPicPr>
          <p:cNvPr id="245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28" y="2603500"/>
            <a:ext cx="7693344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 2"/>
          <p:cNvSpPr/>
          <p:nvPr/>
        </p:nvSpPr>
        <p:spPr>
          <a:xfrm>
            <a:off x="2668309" y="6452160"/>
            <a:ext cx="487480" cy="1539283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TextBox 5"/>
          <p:cNvSpPr txBox="1"/>
          <p:nvPr/>
        </p:nvSpPr>
        <p:spPr>
          <a:xfrm rot="16200000">
            <a:off x="1483455" y="4616831"/>
            <a:ext cx="182245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monophthongs</a:t>
            </a:r>
          </a:p>
        </p:txBody>
      </p:sp>
      <p:sp>
        <p:nvSpPr>
          <p:cNvPr id="248" name="Rectangle 6"/>
          <p:cNvSpPr/>
          <p:nvPr/>
        </p:nvSpPr>
        <p:spPr>
          <a:xfrm>
            <a:off x="2668309" y="3000071"/>
            <a:ext cx="487480" cy="342000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Box 7"/>
          <p:cNvSpPr txBox="1"/>
          <p:nvPr/>
        </p:nvSpPr>
        <p:spPr>
          <a:xfrm rot="16200000">
            <a:off x="1763736" y="6974415"/>
            <a:ext cx="13987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diphthongs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6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complex100to1000Hz.collection in Praat</a:t>
            </a:r>
          </a:p>
          <a:p>
            <a:r>
              <a:t>Plot a spectrum</a:t>
            </a:r>
          </a:p>
          <a:p>
            <a:r>
              <a:t>Measure pitch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Source-filter theory</a:t>
            </a:r>
            <a:br/>
            <a:r>
              <a:rPr sz="2800"/>
              <a:t>(from larynx)     (by vocal tract)                    </a:t>
            </a:r>
            <a:r>
              <a:rPr sz="3300">
                <a:solidFill>
                  <a:srgbClr val="FFFFFF"/>
                </a:solidFill>
              </a:rPr>
              <a:t>.</a:t>
            </a:r>
            <a:r>
              <a:rPr sz="3300"/>
              <a:t>         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8" y="2336003"/>
            <a:ext cx="10626837" cy="6553997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TextBox 6"/>
          <p:cNvSpPr txBox="1"/>
          <p:nvPr/>
        </p:nvSpPr>
        <p:spPr>
          <a:xfrm>
            <a:off x="2460229" y="2653027"/>
            <a:ext cx="1851189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0000"/>
                </a:solidFill>
              </a:defRPr>
            </a:lvl1pPr>
          </a:lstStyle>
          <a:p>
            <a:r>
              <a:t>Voice Source</a:t>
            </a:r>
          </a:p>
        </p:txBody>
      </p:sp>
      <p:sp>
        <p:nvSpPr>
          <p:cNvPr id="870" name="TextBox 7"/>
          <p:cNvSpPr txBox="1"/>
          <p:nvPr/>
        </p:nvSpPr>
        <p:spPr>
          <a:xfrm>
            <a:off x="-18066" y="3278244"/>
            <a:ext cx="133025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FF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871" name="TextBox 9"/>
          <p:cNvSpPr txBox="1"/>
          <p:nvPr/>
        </p:nvSpPr>
        <p:spPr>
          <a:xfrm>
            <a:off x="-16026" y="6409441"/>
            <a:ext cx="129420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FF"/>
                </a:solidFill>
              </a:defRPr>
            </a:lvl1pPr>
          </a:lstStyle>
          <a:p>
            <a:r>
              <a:t>spectrum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Spectrogram</a:t>
            </a:r>
          </a:p>
        </p:txBody>
      </p:sp>
      <p:sp>
        <p:nvSpPr>
          <p:cNvPr id="874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7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2603500"/>
            <a:ext cx="8953500" cy="6540500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TextBox 4"/>
          <p:cNvSpPr txBox="1"/>
          <p:nvPr/>
        </p:nvSpPr>
        <p:spPr>
          <a:xfrm>
            <a:off x="8022848" y="3814803"/>
            <a:ext cx="21040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877" name="TextBox 5"/>
          <p:cNvSpPr txBox="1"/>
          <p:nvPr/>
        </p:nvSpPr>
        <p:spPr>
          <a:xfrm>
            <a:off x="7688179" y="5889095"/>
            <a:ext cx="27733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Spectrogram</a:t>
            </a:r>
          </a:p>
        </p:txBody>
      </p:sp>
      <p:sp>
        <p:nvSpPr>
          <p:cNvPr id="878" name="TextBox 6"/>
          <p:cNvSpPr txBox="1"/>
          <p:nvPr/>
        </p:nvSpPr>
        <p:spPr>
          <a:xfrm>
            <a:off x="2305868" y="9165157"/>
            <a:ext cx="7889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Temporal concatenation of spectrum!!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Spectrogram</a:t>
            </a:r>
          </a:p>
        </p:txBody>
      </p:sp>
      <p:sp>
        <p:nvSpPr>
          <p:cNvPr id="884" name="TextBox 6"/>
          <p:cNvSpPr txBox="1"/>
          <p:nvPr/>
        </p:nvSpPr>
        <p:spPr>
          <a:xfrm>
            <a:off x="670618" y="7832731"/>
            <a:ext cx="1173906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just">
              <a:buSzPct val="100000"/>
              <a:buFont typeface="Arial"/>
              <a:buChar char="•"/>
            </a:pPr>
            <a:r>
              <a:t>Airplane view of temporal concatenation of spectrum!</a:t>
            </a:r>
          </a:p>
          <a:p>
            <a:pPr marL="571500" lvl="6" indent="-571500" algn="just">
              <a:buSzPct val="100000"/>
              <a:buFont typeface="Arial"/>
              <a:buChar char="•"/>
            </a:pPr>
            <a:r>
              <a:t>Dark band: mountains = </a:t>
            </a:r>
            <a:r>
              <a:rPr>
                <a:solidFill>
                  <a:srgbClr val="FF0000"/>
                </a:solidFill>
              </a:rPr>
              <a:t>Formants</a:t>
            </a:r>
          </a:p>
        </p:txBody>
      </p:sp>
      <p:grpSp>
        <p:nvGrpSpPr>
          <p:cNvPr id="888" name="Group 2"/>
          <p:cNvGrpSpPr/>
          <p:nvPr/>
        </p:nvGrpSpPr>
        <p:grpSpPr>
          <a:xfrm>
            <a:off x="260627" y="3205341"/>
            <a:ext cx="12245196" cy="3520269"/>
            <a:chOff x="0" y="0"/>
            <a:chExt cx="12245195" cy="3520268"/>
          </a:xfrm>
        </p:grpSpPr>
        <p:pic>
          <p:nvPicPr>
            <p:cNvPr id="88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3150" y="100272"/>
              <a:ext cx="3832046" cy="3419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icture 10" descr="Picture 10"/>
            <p:cNvPicPr>
              <a:picLocks noChangeAspect="1"/>
            </p:cNvPicPr>
            <p:nvPr/>
          </p:nvPicPr>
          <p:blipFill>
            <a:blip r:embed="rId3"/>
            <a:srcRect r="794"/>
            <a:stretch>
              <a:fillRect/>
            </a:stretch>
          </p:blipFill>
          <p:spPr>
            <a:xfrm>
              <a:off x="0" y="0"/>
              <a:ext cx="7924801" cy="336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7" name="Freeform 11"/>
            <p:cNvSpPr/>
            <p:nvPr/>
          </p:nvSpPr>
          <p:spPr>
            <a:xfrm>
              <a:off x="9040279" y="337624"/>
              <a:ext cx="2506547" cy="1558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8" extrusionOk="0">
                  <a:moveTo>
                    <a:pt x="0" y="0"/>
                  </a:moveTo>
                  <a:cubicBezTo>
                    <a:pt x="840" y="2282"/>
                    <a:pt x="1680" y="4563"/>
                    <a:pt x="2448" y="5988"/>
                  </a:cubicBezTo>
                  <a:cubicBezTo>
                    <a:pt x="3216" y="7414"/>
                    <a:pt x="3696" y="9446"/>
                    <a:pt x="4608" y="8555"/>
                  </a:cubicBezTo>
                  <a:cubicBezTo>
                    <a:pt x="5520" y="7664"/>
                    <a:pt x="6864" y="-463"/>
                    <a:pt x="7920" y="642"/>
                  </a:cubicBezTo>
                  <a:cubicBezTo>
                    <a:pt x="8976" y="1747"/>
                    <a:pt x="9480" y="14080"/>
                    <a:pt x="10944" y="15185"/>
                  </a:cubicBezTo>
                  <a:cubicBezTo>
                    <a:pt x="12408" y="16289"/>
                    <a:pt x="15072" y="6594"/>
                    <a:pt x="16704" y="7272"/>
                  </a:cubicBezTo>
                  <a:cubicBezTo>
                    <a:pt x="18336" y="7949"/>
                    <a:pt x="19920" y="17359"/>
                    <a:pt x="20736" y="19248"/>
                  </a:cubicBezTo>
                  <a:cubicBezTo>
                    <a:pt x="21552" y="21137"/>
                    <a:pt x="21600" y="18606"/>
                    <a:pt x="21600" y="18606"/>
                  </a:cubicBezTo>
                </a:path>
              </a:pathLst>
            </a:custGeom>
            <a:noFill/>
            <a:ln w="381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800"/>
              </a:pPr>
              <a:endParaRPr/>
            </a:p>
          </p:txBody>
        </p:sp>
      </p:grpSp>
      <p:sp>
        <p:nvSpPr>
          <p:cNvPr id="889" name="Straight Arrow Connector 14"/>
          <p:cNvSpPr/>
          <p:nvPr/>
        </p:nvSpPr>
        <p:spPr>
          <a:xfrm flipH="1">
            <a:off x="4311294" y="6016357"/>
            <a:ext cx="603582" cy="2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0" name="Straight Arrow Connector 16"/>
          <p:cNvSpPr/>
          <p:nvPr/>
        </p:nvSpPr>
        <p:spPr>
          <a:xfrm flipH="1">
            <a:off x="4328004" y="6269030"/>
            <a:ext cx="603581" cy="2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1" name="Rectangle 22"/>
          <p:cNvSpPr/>
          <p:nvPr/>
        </p:nvSpPr>
        <p:spPr>
          <a:xfrm>
            <a:off x="4144155" y="3224297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2" name="Straight Arrow Connector 23"/>
          <p:cNvSpPr/>
          <p:nvPr/>
        </p:nvSpPr>
        <p:spPr>
          <a:xfrm flipH="1">
            <a:off x="10192348" y="2877762"/>
            <a:ext cx="2007" cy="655156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3" name="Straight Arrow Connector 24"/>
          <p:cNvSpPr/>
          <p:nvPr/>
        </p:nvSpPr>
        <p:spPr>
          <a:xfrm>
            <a:off x="11245095" y="3430132"/>
            <a:ext cx="1" cy="652641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4" name="TextBox 28"/>
          <p:cNvSpPr txBox="1"/>
          <p:nvPr/>
        </p:nvSpPr>
        <p:spPr>
          <a:xfrm>
            <a:off x="4977239" y="6068478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95" name="TextBox 29"/>
          <p:cNvSpPr txBox="1"/>
          <p:nvPr/>
        </p:nvSpPr>
        <p:spPr>
          <a:xfrm>
            <a:off x="4982741" y="5812501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896" name="TextBox 30"/>
          <p:cNvSpPr txBox="1"/>
          <p:nvPr/>
        </p:nvSpPr>
        <p:spPr>
          <a:xfrm>
            <a:off x="10010682" y="2536226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97" name="TextBox 31"/>
          <p:cNvSpPr txBox="1"/>
          <p:nvPr/>
        </p:nvSpPr>
        <p:spPr>
          <a:xfrm>
            <a:off x="11063432" y="3068988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Rectangle 1"/>
          <p:cNvSpPr txBox="1">
            <a:spLocks noGrp="1"/>
          </p:cNvSpPr>
          <p:nvPr>
            <p:ph type="title"/>
          </p:nvPr>
        </p:nvSpPr>
        <p:spPr>
          <a:xfrm>
            <a:off x="952782" y="444782"/>
            <a:ext cx="11096980" cy="2158438"/>
          </a:xfrm>
          <a:prstGeom prst="rect">
            <a:avLst/>
          </a:prstGeom>
        </p:spPr>
        <p:txBody>
          <a:bodyPr/>
          <a:lstStyle/>
          <a:p>
            <a:r>
              <a:t>Formants</a:t>
            </a:r>
          </a:p>
        </p:txBody>
      </p:sp>
      <p:pic>
        <p:nvPicPr>
          <p:cNvPr id="90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03" y="3045742"/>
            <a:ext cx="8179931" cy="237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26" y="5418666"/>
            <a:ext cx="6730436" cy="2375183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ine 6"/>
          <p:cNvSpPr/>
          <p:nvPr/>
        </p:nvSpPr>
        <p:spPr>
          <a:xfrm>
            <a:off x="3190240" y="4208498"/>
            <a:ext cx="957298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5" name="Line 7"/>
          <p:cNvSpPr/>
          <p:nvPr/>
        </p:nvSpPr>
        <p:spPr>
          <a:xfrm>
            <a:off x="4671343" y="4328161"/>
            <a:ext cx="959556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6" name="Line 8"/>
          <p:cNvSpPr/>
          <p:nvPr/>
        </p:nvSpPr>
        <p:spPr>
          <a:xfrm>
            <a:off x="6114062" y="4355253"/>
            <a:ext cx="1074703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7" name="Line 9"/>
          <p:cNvSpPr/>
          <p:nvPr/>
        </p:nvSpPr>
        <p:spPr>
          <a:xfrm>
            <a:off x="7710312" y="4420729"/>
            <a:ext cx="1072445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8" name="Line 10"/>
          <p:cNvSpPr/>
          <p:nvPr/>
        </p:nvSpPr>
        <p:spPr>
          <a:xfrm>
            <a:off x="9220765" y="4488462"/>
            <a:ext cx="1216944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9" name="Line 11"/>
          <p:cNvSpPr/>
          <p:nvPr/>
        </p:nvSpPr>
        <p:spPr>
          <a:xfrm>
            <a:off x="9232054" y="4730045"/>
            <a:ext cx="121920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0" name="Line 12"/>
          <p:cNvSpPr/>
          <p:nvPr/>
        </p:nvSpPr>
        <p:spPr>
          <a:xfrm>
            <a:off x="3190240" y="4883574"/>
            <a:ext cx="957298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1" name="Line 13"/>
          <p:cNvSpPr/>
          <p:nvPr/>
        </p:nvSpPr>
        <p:spPr>
          <a:xfrm>
            <a:off x="4671343" y="4829387"/>
            <a:ext cx="959556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2" name="Line 14"/>
          <p:cNvSpPr/>
          <p:nvPr/>
        </p:nvSpPr>
        <p:spPr>
          <a:xfrm>
            <a:off x="6114062" y="4777458"/>
            <a:ext cx="1074703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3" name="Line 15"/>
          <p:cNvSpPr/>
          <p:nvPr/>
        </p:nvSpPr>
        <p:spPr>
          <a:xfrm>
            <a:off x="7710312" y="4750363"/>
            <a:ext cx="1072445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4" name="Line 16"/>
          <p:cNvSpPr/>
          <p:nvPr/>
        </p:nvSpPr>
        <p:spPr>
          <a:xfrm>
            <a:off x="3777264" y="7080391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5" name="Line 17"/>
          <p:cNvSpPr/>
          <p:nvPr/>
        </p:nvSpPr>
        <p:spPr>
          <a:xfrm>
            <a:off x="3777264" y="7220373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6" name="Line 18"/>
          <p:cNvSpPr/>
          <p:nvPr/>
        </p:nvSpPr>
        <p:spPr>
          <a:xfrm>
            <a:off x="5380285" y="7039750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7" name="Line 19"/>
          <p:cNvSpPr/>
          <p:nvPr/>
        </p:nvSpPr>
        <p:spPr>
          <a:xfrm>
            <a:off x="5380285" y="7168444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8" name="Line 20"/>
          <p:cNvSpPr/>
          <p:nvPr/>
        </p:nvSpPr>
        <p:spPr>
          <a:xfrm>
            <a:off x="6956214" y="7028463"/>
            <a:ext cx="1142437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9" name="Line 21"/>
          <p:cNvSpPr/>
          <p:nvPr/>
        </p:nvSpPr>
        <p:spPr>
          <a:xfrm>
            <a:off x="6956214" y="7141351"/>
            <a:ext cx="1142437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" name="Line 22"/>
          <p:cNvSpPr/>
          <p:nvPr/>
        </p:nvSpPr>
        <p:spPr>
          <a:xfrm>
            <a:off x="8561493" y="6922347"/>
            <a:ext cx="1140179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1" name="Line 23"/>
          <p:cNvSpPr/>
          <p:nvPr/>
        </p:nvSpPr>
        <p:spPr>
          <a:xfrm>
            <a:off x="8547947" y="7107483"/>
            <a:ext cx="1140179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" name="AutoShape 24"/>
          <p:cNvSpPr txBox="1"/>
          <p:nvPr/>
        </p:nvSpPr>
        <p:spPr>
          <a:xfrm>
            <a:off x="0" y="8508578"/>
            <a:ext cx="13329920" cy="64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6" tIns="50796" rIns="50796" bIns="50796" anchor="ctr">
            <a:spAutoFit/>
          </a:bodyPr>
          <a:lstStyle/>
          <a:p>
            <a:r>
              <a:t>F1 and F2 are enough to disambiguate vowels.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ectangle 1"/>
          <p:cNvSpPr txBox="1">
            <a:spLocks noGrp="1"/>
          </p:cNvSpPr>
          <p:nvPr>
            <p:ph type="title"/>
          </p:nvPr>
        </p:nvSpPr>
        <p:spPr>
          <a:xfrm>
            <a:off x="952782" y="444782"/>
            <a:ext cx="11096980" cy="2158438"/>
          </a:xfrm>
          <a:prstGeom prst="rect">
            <a:avLst/>
          </a:prstGeom>
        </p:spPr>
        <p:txBody>
          <a:bodyPr/>
          <a:lstStyle/>
          <a:p>
            <a:r>
              <a:t>Vowel space</a:t>
            </a:r>
          </a:p>
        </p:txBody>
      </p:sp>
      <p:pic>
        <p:nvPicPr>
          <p:cNvPr id="92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457700"/>
            <a:ext cx="6350000" cy="529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TextBox 2"/>
          <p:cNvSpPr txBox="1"/>
          <p:nvPr/>
        </p:nvSpPr>
        <p:spPr>
          <a:xfrm>
            <a:off x="6808364" y="6735202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F1</a:t>
            </a:r>
          </a:p>
        </p:txBody>
      </p:sp>
      <p:sp>
        <p:nvSpPr>
          <p:cNvPr id="927" name="TextBox 27"/>
          <p:cNvSpPr txBox="1"/>
          <p:nvPr/>
        </p:nvSpPr>
        <p:spPr>
          <a:xfrm>
            <a:off x="2666214" y="3411571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F2</a:t>
            </a:r>
          </a:p>
        </p:txBody>
      </p:sp>
      <p:pic>
        <p:nvPicPr>
          <p:cNvPr id="92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26" y="2655260"/>
            <a:ext cx="5577102" cy="4732087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TextBox 4"/>
          <p:cNvSpPr txBox="1"/>
          <p:nvPr/>
        </p:nvSpPr>
        <p:spPr>
          <a:xfrm>
            <a:off x="8034723" y="8230146"/>
            <a:ext cx="4653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Practice with VowelEditor in Praat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vocal tract</a:t>
            </a:r>
          </a:p>
        </p:txBody>
      </p:sp>
      <p:sp>
        <p:nvSpPr>
          <p:cNvPr id="298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05" y="2603500"/>
            <a:ext cx="5429251" cy="6751637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4"/>
          <p:cNvSpPr txBox="1"/>
          <p:nvPr/>
        </p:nvSpPr>
        <p:spPr>
          <a:xfrm>
            <a:off x="7749712" y="4980135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耳</a:t>
            </a:r>
          </a:p>
        </p:txBody>
      </p:sp>
      <p:sp>
        <p:nvSpPr>
          <p:cNvPr id="301" name="TextBox 5"/>
          <p:cNvSpPr txBox="1"/>
          <p:nvPr/>
        </p:nvSpPr>
        <p:spPr>
          <a:xfrm>
            <a:off x="5965835" y="5132535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鼻</a:t>
            </a:r>
          </a:p>
        </p:txBody>
      </p:sp>
      <p:sp>
        <p:nvSpPr>
          <p:cNvPr id="302" name="TextBox 7"/>
          <p:cNvSpPr txBox="1"/>
          <p:nvPr/>
        </p:nvSpPr>
        <p:spPr>
          <a:xfrm>
            <a:off x="7228086" y="8664253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喉</a:t>
            </a:r>
          </a:p>
        </p:txBody>
      </p:sp>
      <p:sp>
        <p:nvSpPr>
          <p:cNvPr id="303" name="TextBox 8"/>
          <p:cNvSpPr txBox="1"/>
          <p:nvPr/>
        </p:nvSpPr>
        <p:spPr>
          <a:xfrm>
            <a:off x="7164499" y="6887982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tract (upper)</a:t>
            </a:r>
          </a:p>
        </p:txBody>
      </p:sp>
      <p:pic>
        <p:nvPicPr>
          <p:cNvPr id="306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45" y="2603500"/>
            <a:ext cx="598811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tract (lower)</a:t>
            </a:r>
          </a:p>
        </p:txBody>
      </p:sp>
      <p:pic>
        <p:nvPicPr>
          <p:cNvPr id="30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94" y="2603500"/>
            <a:ext cx="5776213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15" descr="Picture 15"/>
          <p:cNvPicPr>
            <a:picLocks noChangeAspect="1"/>
          </p:cNvPicPr>
          <p:nvPr/>
        </p:nvPicPr>
        <p:blipFill>
          <a:blip r:embed="rId2"/>
          <a:srcRect t="6439" b="41253"/>
          <a:stretch>
            <a:fillRect/>
          </a:stretch>
        </p:blipFill>
        <p:spPr>
          <a:xfrm>
            <a:off x="1619399" y="2819799"/>
            <a:ext cx="9824364" cy="583342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itle 1"/>
          <p:cNvSpPr txBox="1">
            <a:spLocks noGrp="1"/>
          </p:cNvSpPr>
          <p:nvPr>
            <p:ph type="title"/>
          </p:nvPr>
        </p:nvSpPr>
        <p:spPr>
          <a:xfrm>
            <a:off x="371270" y="444500"/>
            <a:ext cx="12243349" cy="2159000"/>
          </a:xfrm>
          <a:prstGeom prst="rect">
            <a:avLst/>
          </a:prstGeom>
        </p:spPr>
        <p:txBody>
          <a:bodyPr/>
          <a:lstStyle/>
          <a:p>
            <a:pPr defTabSz="508254">
              <a:defRPr sz="4698"/>
            </a:pPr>
            <a:r>
              <a:t>5 speech organs</a:t>
            </a:r>
            <a:br/>
            <a:r>
              <a:t>=constrictors</a:t>
            </a:r>
            <a:br/>
            <a:r>
              <a:t>=articulators</a:t>
            </a:r>
          </a:p>
        </p:txBody>
      </p:sp>
      <p:sp>
        <p:nvSpPr>
          <p:cNvPr id="32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AutoShape 5"/>
          <p:cNvSpPr txBox="1"/>
          <p:nvPr/>
        </p:nvSpPr>
        <p:spPr>
          <a:xfrm>
            <a:off x="8127493" y="6518974"/>
            <a:ext cx="108743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larynx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= voicebox</a:t>
            </a:r>
          </a:p>
        </p:txBody>
      </p:sp>
      <p:sp>
        <p:nvSpPr>
          <p:cNvPr id="323" name="AutoShape 6"/>
          <p:cNvSpPr txBox="1"/>
          <p:nvPr/>
        </p:nvSpPr>
        <p:spPr>
          <a:xfrm>
            <a:off x="7510749" y="3890729"/>
            <a:ext cx="123348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velum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= soft palate</a:t>
            </a:r>
          </a:p>
        </p:txBody>
      </p:sp>
      <p:sp>
        <p:nvSpPr>
          <p:cNvPr id="324" name="AutoShape 8"/>
          <p:cNvSpPr txBox="1"/>
          <p:nvPr/>
        </p:nvSpPr>
        <p:spPr>
          <a:xfrm>
            <a:off x="5261652" y="4565648"/>
            <a:ext cx="42068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r>
              <a:t>lips</a:t>
            </a:r>
          </a:p>
        </p:txBody>
      </p:sp>
      <p:sp>
        <p:nvSpPr>
          <p:cNvPr id="325" name="AutoShape 9"/>
          <p:cNvSpPr txBox="1"/>
          <p:nvPr/>
        </p:nvSpPr>
        <p:spPr>
          <a:xfrm>
            <a:off x="5741077" y="4686298"/>
            <a:ext cx="7572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tongue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tip</a:t>
            </a:r>
          </a:p>
        </p:txBody>
      </p:sp>
      <p:sp>
        <p:nvSpPr>
          <p:cNvPr id="326" name="AutoShape 10"/>
          <p:cNvSpPr txBox="1"/>
          <p:nvPr/>
        </p:nvSpPr>
        <p:spPr>
          <a:xfrm>
            <a:off x="6480852" y="4432298"/>
            <a:ext cx="7572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tongue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body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975359" y="3029939"/>
            <a:ext cx="11054082" cy="2090703"/>
          </a:xfrm>
          <a:prstGeom prst="rect">
            <a:avLst/>
          </a:prstGeom>
        </p:spPr>
        <p:txBody>
          <a:bodyPr/>
          <a:lstStyle/>
          <a:p>
            <a:pPr defTabSz="549148">
              <a:defRPr sz="6768"/>
            </a:pPr>
            <a:r>
              <a:t>Phonation process </a:t>
            </a:r>
            <a:br/>
            <a:r>
              <a:t>in larynx</a:t>
            </a:r>
          </a:p>
        </p:txBody>
      </p:sp>
      <p:sp>
        <p:nvSpPr>
          <p:cNvPr id="329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899</Words>
  <Application>Microsoft Macintosh PowerPoint</Application>
  <PresentationFormat>Custom</PresentationFormat>
  <Paragraphs>246</Paragraphs>
  <Slides>45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Helvetica</vt:lpstr>
      <vt:lpstr>Helvetica Light</vt:lpstr>
      <vt:lpstr>Helvetica Neue</vt:lpstr>
      <vt:lpstr>White</vt:lpstr>
      <vt:lpstr>English Phonetics ENGL-437 2021 Spring</vt:lpstr>
      <vt:lpstr>English consonants &amp; vowels</vt:lpstr>
      <vt:lpstr>English consonants</vt:lpstr>
      <vt:lpstr>English vowels</vt:lpstr>
      <vt:lpstr>The vocal tract</vt:lpstr>
      <vt:lpstr>Vocal tract (upper)</vt:lpstr>
      <vt:lpstr>Vocal tract (lower)</vt:lpstr>
      <vt:lpstr>5 speech organs =constrictors =articulators</vt:lpstr>
      <vt:lpstr>Phonation process  in larynx</vt:lpstr>
      <vt:lpstr>Vocal cords vibration</vt:lpstr>
      <vt:lpstr>Slow motion  of vocal cords vibration</vt:lpstr>
      <vt:lpstr>Larynx = voicebox</vt:lpstr>
      <vt:lpstr>Oro-nasal process  in velum</vt:lpstr>
      <vt:lpstr>Whether velum lowered</vt:lpstr>
      <vt:lpstr>Articulatory process in lips / tongue tip / tongue body</vt:lpstr>
      <vt:lpstr>PowerPoint Presentation</vt:lpstr>
      <vt:lpstr>Phonemes</vt:lpstr>
      <vt:lpstr>Acoustics</vt:lpstr>
      <vt:lpstr>Acoustics in Praat</vt:lpstr>
      <vt:lpstr>Praat</vt:lpstr>
      <vt:lpstr>Praat</vt:lpstr>
      <vt:lpstr>Praat</vt:lpstr>
      <vt:lpstr>Praat</vt:lpstr>
      <vt:lpstr>Vowel acoustics</vt:lpstr>
      <vt:lpstr>Source </vt:lpstr>
      <vt:lpstr>Complex tone in spectrum</vt:lpstr>
      <vt:lpstr>Practice with  pure tone &amp; spectrum</vt:lpstr>
      <vt:lpstr>Practice with  pure tone &amp; spectrum</vt:lpstr>
      <vt:lpstr>Practice with  pure tone &amp; spectrum</vt:lpstr>
      <vt:lpstr>Human voice source</vt:lpstr>
      <vt:lpstr>Human voice source</vt:lpstr>
      <vt:lpstr>Filtered by vocal tract</vt:lpstr>
      <vt:lpstr>source &amp; filter</vt:lpstr>
      <vt:lpstr>source</vt:lpstr>
      <vt:lpstr>filter</vt:lpstr>
      <vt:lpstr>Synthesizing Source</vt:lpstr>
      <vt:lpstr>Synthesizing Source</vt:lpstr>
      <vt:lpstr>Synthesizing Source</vt:lpstr>
      <vt:lpstr>Synthesizing Source</vt:lpstr>
      <vt:lpstr>Synthesizing Source</vt:lpstr>
      <vt:lpstr>Source-filter theory (from larynx)     (by vocal tract)                    .         </vt:lpstr>
      <vt:lpstr>Spectrogram</vt:lpstr>
      <vt:lpstr>Spectrogram</vt:lpstr>
      <vt:lpstr>Formants</vt:lpstr>
      <vt:lpstr>Vowel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Phonetics ENGL-238 2019 Fall</dc:title>
  <cp:lastModifiedBy>남호성[ 교수 / 영어영문학과 ]</cp:lastModifiedBy>
  <cp:revision>8</cp:revision>
  <dcterms:modified xsi:type="dcterms:W3CDTF">2021-03-28T07:30:53Z</dcterms:modified>
</cp:coreProperties>
</file>